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9"/>
  </p:notesMasterIdLst>
  <p:handoutMasterIdLst>
    <p:handoutMasterId r:id="rId20"/>
  </p:handoutMasterIdLst>
  <p:sldIdLst>
    <p:sldId id="423" r:id="rId2"/>
    <p:sldId id="452" r:id="rId3"/>
    <p:sldId id="463" r:id="rId4"/>
    <p:sldId id="462" r:id="rId5"/>
    <p:sldId id="453" r:id="rId6"/>
    <p:sldId id="464" r:id="rId7"/>
    <p:sldId id="468" r:id="rId8"/>
    <p:sldId id="469" r:id="rId9"/>
    <p:sldId id="470" r:id="rId10"/>
    <p:sldId id="471" r:id="rId11"/>
    <p:sldId id="472" r:id="rId12"/>
    <p:sldId id="473" r:id="rId13"/>
    <p:sldId id="474" r:id="rId14"/>
    <p:sldId id="465" r:id="rId15"/>
    <p:sldId id="467" r:id="rId16"/>
    <p:sldId id="466" r:id="rId17"/>
    <p:sldId id="451" r:id="rId18"/>
  </p:sldIdLst>
  <p:sldSz cx="9144000" cy="6858000" type="screen4x3"/>
  <p:notesSz cx="9926638" cy="679767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417" autoAdjust="0"/>
  </p:normalViewPr>
  <p:slideViewPr>
    <p:cSldViewPr>
      <p:cViewPr varScale="1">
        <p:scale>
          <a:sx n="84" d="100"/>
          <a:sy n="84" d="100"/>
        </p:scale>
        <p:origin x="869" y="67"/>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1680" y="-90"/>
      </p:cViewPr>
      <p:guideLst>
        <p:guide orient="horz" pos="2141"/>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2" y="0"/>
            <a:ext cx="4302136" cy="339515"/>
          </a:xfrm>
          <a:prstGeom prst="rect">
            <a:avLst/>
          </a:prstGeom>
        </p:spPr>
        <p:txBody>
          <a:bodyPr vert="horz" lIns="88203" tIns="44102" rIns="88203" bIns="44102" rtlCol="0"/>
          <a:lstStyle>
            <a:lvl1pPr algn="l">
              <a:defRPr sz="1200"/>
            </a:lvl1pPr>
          </a:lstStyle>
          <a:p>
            <a:endParaRPr lang="ko-KR" altLang="en-US"/>
          </a:p>
        </p:txBody>
      </p:sp>
      <p:sp>
        <p:nvSpPr>
          <p:cNvPr id="3" name="날짜 개체 틀 2"/>
          <p:cNvSpPr>
            <a:spLocks noGrp="1"/>
          </p:cNvSpPr>
          <p:nvPr>
            <p:ph type="dt" sz="quarter" idx="1"/>
          </p:nvPr>
        </p:nvSpPr>
        <p:spPr>
          <a:xfrm>
            <a:off x="5622285" y="0"/>
            <a:ext cx="4302136" cy="339515"/>
          </a:xfrm>
          <a:prstGeom prst="rect">
            <a:avLst/>
          </a:prstGeom>
        </p:spPr>
        <p:txBody>
          <a:bodyPr vert="horz" lIns="88203" tIns="44102" rIns="88203" bIns="44102" rtlCol="0"/>
          <a:lstStyle>
            <a:lvl1pPr algn="r">
              <a:defRPr sz="1200"/>
            </a:lvl1pPr>
          </a:lstStyle>
          <a:p>
            <a:fld id="{9681A0AE-D235-4586-800B-DB08096D6CBD}" type="datetimeFigureOut">
              <a:rPr lang="ko-KR" altLang="en-US" smtClean="0"/>
              <a:t>2020-03-05</a:t>
            </a:fld>
            <a:endParaRPr lang="ko-KR" altLang="en-US"/>
          </a:p>
        </p:txBody>
      </p:sp>
      <p:sp>
        <p:nvSpPr>
          <p:cNvPr id="4" name="바닥글 개체 틀 3"/>
          <p:cNvSpPr>
            <a:spLocks noGrp="1"/>
          </p:cNvSpPr>
          <p:nvPr>
            <p:ph type="ftr" sz="quarter" idx="2"/>
          </p:nvPr>
        </p:nvSpPr>
        <p:spPr>
          <a:xfrm>
            <a:off x="2" y="6457106"/>
            <a:ext cx="4302136" cy="339515"/>
          </a:xfrm>
          <a:prstGeom prst="rect">
            <a:avLst/>
          </a:prstGeom>
        </p:spPr>
        <p:txBody>
          <a:bodyPr vert="horz" lIns="88203" tIns="44102" rIns="88203" bIns="44102"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5622285" y="6457106"/>
            <a:ext cx="4302136" cy="339515"/>
          </a:xfrm>
          <a:prstGeom prst="rect">
            <a:avLst/>
          </a:prstGeom>
        </p:spPr>
        <p:txBody>
          <a:bodyPr vert="horz" lIns="88203" tIns="44102" rIns="88203" bIns="44102" rtlCol="0" anchor="b"/>
          <a:lstStyle>
            <a:lvl1pPr algn="r">
              <a:defRPr sz="1200"/>
            </a:lvl1pPr>
          </a:lstStyle>
          <a:p>
            <a:fld id="{72E686B8-1356-4842-B2C7-A33B06C78D8B}" type="slidenum">
              <a:rPr lang="ko-KR" altLang="en-US" smtClean="0"/>
              <a:t>‹#›</a:t>
            </a:fld>
            <a:endParaRPr lang="ko-KR" altLang="en-US"/>
          </a:p>
        </p:txBody>
      </p:sp>
    </p:spTree>
    <p:extLst>
      <p:ext uri="{BB962C8B-B14F-4D97-AF65-F5344CB8AC3E}">
        <p14:creationId xmlns:p14="http://schemas.microsoft.com/office/powerpoint/2010/main" val="3932894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3" y="0"/>
            <a:ext cx="4301543" cy="339884"/>
          </a:xfrm>
          <a:prstGeom prst="rect">
            <a:avLst/>
          </a:prstGeom>
        </p:spPr>
        <p:txBody>
          <a:bodyPr vert="horz" lIns="95559" tIns="47780" rIns="95559" bIns="47780" rtlCol="0"/>
          <a:lstStyle>
            <a:lvl1pPr algn="l">
              <a:defRPr sz="1300"/>
            </a:lvl1pPr>
          </a:lstStyle>
          <a:p>
            <a:endParaRPr lang="ko-KR" altLang="en-US"/>
          </a:p>
        </p:txBody>
      </p:sp>
      <p:sp>
        <p:nvSpPr>
          <p:cNvPr id="3" name="날짜 개체 틀 2"/>
          <p:cNvSpPr>
            <a:spLocks noGrp="1"/>
          </p:cNvSpPr>
          <p:nvPr>
            <p:ph type="dt" idx="1"/>
          </p:nvPr>
        </p:nvSpPr>
        <p:spPr>
          <a:xfrm>
            <a:off x="5622800" y="0"/>
            <a:ext cx="4301543" cy="339884"/>
          </a:xfrm>
          <a:prstGeom prst="rect">
            <a:avLst/>
          </a:prstGeom>
        </p:spPr>
        <p:txBody>
          <a:bodyPr vert="horz" lIns="95559" tIns="47780" rIns="95559" bIns="47780" rtlCol="0"/>
          <a:lstStyle>
            <a:lvl1pPr algn="r">
              <a:defRPr sz="1300"/>
            </a:lvl1pPr>
          </a:lstStyle>
          <a:p>
            <a:fld id="{D5D8B169-09AD-4F78-9B79-3DA53DB6446F}" type="datetimeFigureOut">
              <a:rPr lang="ko-KR" altLang="en-US" smtClean="0"/>
              <a:t>2020-03-05</a:t>
            </a:fld>
            <a:endParaRPr lang="ko-KR" altLang="en-US"/>
          </a:p>
        </p:txBody>
      </p:sp>
      <p:sp>
        <p:nvSpPr>
          <p:cNvPr id="4" name="슬라이드 이미지 개체 틀 3"/>
          <p:cNvSpPr>
            <a:spLocks noGrp="1" noRot="1" noChangeAspect="1"/>
          </p:cNvSpPr>
          <p:nvPr>
            <p:ph type="sldImg" idx="2"/>
          </p:nvPr>
        </p:nvSpPr>
        <p:spPr>
          <a:xfrm>
            <a:off x="3263900" y="511175"/>
            <a:ext cx="3398838" cy="2547938"/>
          </a:xfrm>
          <a:prstGeom prst="rect">
            <a:avLst/>
          </a:prstGeom>
          <a:noFill/>
          <a:ln w="12700">
            <a:solidFill>
              <a:prstClr val="black"/>
            </a:solidFill>
          </a:ln>
        </p:spPr>
        <p:txBody>
          <a:bodyPr vert="horz" lIns="95559" tIns="47780" rIns="95559" bIns="47780" rtlCol="0" anchor="ctr"/>
          <a:lstStyle/>
          <a:p>
            <a:endParaRPr lang="ko-KR" altLang="en-US"/>
          </a:p>
        </p:txBody>
      </p:sp>
      <p:sp>
        <p:nvSpPr>
          <p:cNvPr id="5" name="슬라이드 노트 개체 틀 4"/>
          <p:cNvSpPr>
            <a:spLocks noGrp="1"/>
          </p:cNvSpPr>
          <p:nvPr>
            <p:ph type="body" sz="quarter" idx="3"/>
          </p:nvPr>
        </p:nvSpPr>
        <p:spPr>
          <a:xfrm>
            <a:off x="992664" y="3228895"/>
            <a:ext cx="7941310" cy="3058954"/>
          </a:xfrm>
          <a:prstGeom prst="rect">
            <a:avLst/>
          </a:prstGeom>
        </p:spPr>
        <p:txBody>
          <a:bodyPr vert="horz" lIns="95559" tIns="47780" rIns="95559" bIns="4778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3" y="6456613"/>
            <a:ext cx="4301543" cy="339884"/>
          </a:xfrm>
          <a:prstGeom prst="rect">
            <a:avLst/>
          </a:prstGeom>
        </p:spPr>
        <p:txBody>
          <a:bodyPr vert="horz" lIns="95559" tIns="47780" rIns="95559" bIns="47780" rtlCol="0" anchor="b"/>
          <a:lstStyle>
            <a:lvl1pPr algn="l">
              <a:defRPr sz="1300"/>
            </a:lvl1pPr>
          </a:lstStyle>
          <a:p>
            <a:endParaRPr lang="ko-KR" altLang="en-US"/>
          </a:p>
        </p:txBody>
      </p:sp>
      <p:sp>
        <p:nvSpPr>
          <p:cNvPr id="7" name="슬라이드 번호 개체 틀 6"/>
          <p:cNvSpPr>
            <a:spLocks noGrp="1"/>
          </p:cNvSpPr>
          <p:nvPr>
            <p:ph type="sldNum" sz="quarter" idx="5"/>
          </p:nvPr>
        </p:nvSpPr>
        <p:spPr>
          <a:xfrm>
            <a:off x="5622800" y="6456613"/>
            <a:ext cx="4301543" cy="339884"/>
          </a:xfrm>
          <a:prstGeom prst="rect">
            <a:avLst/>
          </a:prstGeom>
        </p:spPr>
        <p:txBody>
          <a:bodyPr vert="horz" lIns="95559" tIns="47780" rIns="95559" bIns="47780" rtlCol="0" anchor="b"/>
          <a:lstStyle>
            <a:lvl1pPr algn="r">
              <a:defRPr sz="1300"/>
            </a:lvl1pPr>
          </a:lstStyle>
          <a:p>
            <a:fld id="{F3620ED1-B248-440A-8481-ABC22B958941}" type="slidenum">
              <a:rPr lang="ko-KR" altLang="en-US" smtClean="0"/>
              <a:t>‹#›</a:t>
            </a:fld>
            <a:endParaRPr lang="ko-KR" altLang="en-US"/>
          </a:p>
        </p:txBody>
      </p:sp>
    </p:spTree>
    <p:extLst>
      <p:ext uri="{BB962C8B-B14F-4D97-AF65-F5344CB8AC3E}">
        <p14:creationId xmlns:p14="http://schemas.microsoft.com/office/powerpoint/2010/main" val="2125851778"/>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a:t>
            </a:fld>
            <a:endParaRPr lang="ko-KR" altLang="en-US"/>
          </a:p>
        </p:txBody>
      </p:sp>
    </p:spTree>
    <p:extLst>
      <p:ext uri="{BB962C8B-B14F-4D97-AF65-F5344CB8AC3E}">
        <p14:creationId xmlns:p14="http://schemas.microsoft.com/office/powerpoint/2010/main" val="987049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10</a:t>
            </a:fld>
            <a:endParaRPr lang="ko-KR" altLang="en-US"/>
          </a:p>
        </p:txBody>
      </p:sp>
    </p:spTree>
    <p:extLst>
      <p:ext uri="{BB962C8B-B14F-4D97-AF65-F5344CB8AC3E}">
        <p14:creationId xmlns:p14="http://schemas.microsoft.com/office/powerpoint/2010/main" val="278038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11</a:t>
            </a:fld>
            <a:endParaRPr lang="ko-KR" altLang="en-US"/>
          </a:p>
        </p:txBody>
      </p:sp>
    </p:spTree>
    <p:extLst>
      <p:ext uri="{BB962C8B-B14F-4D97-AF65-F5344CB8AC3E}">
        <p14:creationId xmlns:p14="http://schemas.microsoft.com/office/powerpoint/2010/main" val="811712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12</a:t>
            </a:fld>
            <a:endParaRPr lang="ko-KR" altLang="en-US"/>
          </a:p>
        </p:txBody>
      </p:sp>
    </p:spTree>
    <p:extLst>
      <p:ext uri="{BB962C8B-B14F-4D97-AF65-F5344CB8AC3E}">
        <p14:creationId xmlns:p14="http://schemas.microsoft.com/office/powerpoint/2010/main" val="1591000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13</a:t>
            </a:fld>
            <a:endParaRPr lang="ko-KR" altLang="en-US"/>
          </a:p>
        </p:txBody>
      </p:sp>
    </p:spTree>
    <p:extLst>
      <p:ext uri="{BB962C8B-B14F-4D97-AF65-F5344CB8AC3E}">
        <p14:creationId xmlns:p14="http://schemas.microsoft.com/office/powerpoint/2010/main" val="25162969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14</a:t>
            </a:fld>
            <a:endParaRPr lang="ko-KR" altLang="en-US"/>
          </a:p>
        </p:txBody>
      </p:sp>
    </p:spTree>
    <p:extLst>
      <p:ext uri="{BB962C8B-B14F-4D97-AF65-F5344CB8AC3E}">
        <p14:creationId xmlns:p14="http://schemas.microsoft.com/office/powerpoint/2010/main" val="670941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15</a:t>
            </a:fld>
            <a:endParaRPr lang="ko-KR" altLang="en-US"/>
          </a:p>
        </p:txBody>
      </p:sp>
    </p:spTree>
    <p:extLst>
      <p:ext uri="{BB962C8B-B14F-4D97-AF65-F5344CB8AC3E}">
        <p14:creationId xmlns:p14="http://schemas.microsoft.com/office/powerpoint/2010/main" val="1005469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16</a:t>
            </a:fld>
            <a:endParaRPr lang="ko-KR" altLang="en-US"/>
          </a:p>
        </p:txBody>
      </p:sp>
    </p:spTree>
    <p:extLst>
      <p:ext uri="{BB962C8B-B14F-4D97-AF65-F5344CB8AC3E}">
        <p14:creationId xmlns:p14="http://schemas.microsoft.com/office/powerpoint/2010/main" val="22301965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17</a:t>
            </a:fld>
            <a:endParaRPr lang="ko-KR" altLang="en-US"/>
          </a:p>
        </p:txBody>
      </p:sp>
    </p:spTree>
    <p:extLst>
      <p:ext uri="{BB962C8B-B14F-4D97-AF65-F5344CB8AC3E}">
        <p14:creationId xmlns:p14="http://schemas.microsoft.com/office/powerpoint/2010/main" val="987049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2</a:t>
            </a:fld>
            <a:endParaRPr lang="ko-KR" altLang="en-US"/>
          </a:p>
        </p:txBody>
      </p:sp>
    </p:spTree>
    <p:extLst>
      <p:ext uri="{BB962C8B-B14F-4D97-AF65-F5344CB8AC3E}">
        <p14:creationId xmlns:p14="http://schemas.microsoft.com/office/powerpoint/2010/main" val="2046089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3</a:t>
            </a:fld>
            <a:endParaRPr lang="ko-KR" altLang="en-US"/>
          </a:p>
        </p:txBody>
      </p:sp>
    </p:spTree>
    <p:extLst>
      <p:ext uri="{BB962C8B-B14F-4D97-AF65-F5344CB8AC3E}">
        <p14:creationId xmlns:p14="http://schemas.microsoft.com/office/powerpoint/2010/main" val="1998150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4</a:t>
            </a:fld>
            <a:endParaRPr lang="ko-KR" altLang="en-US"/>
          </a:p>
        </p:txBody>
      </p:sp>
    </p:spTree>
    <p:extLst>
      <p:ext uri="{BB962C8B-B14F-4D97-AF65-F5344CB8AC3E}">
        <p14:creationId xmlns:p14="http://schemas.microsoft.com/office/powerpoint/2010/main" val="2743809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5</a:t>
            </a:fld>
            <a:endParaRPr lang="ko-KR" altLang="en-US"/>
          </a:p>
        </p:txBody>
      </p:sp>
    </p:spTree>
    <p:extLst>
      <p:ext uri="{BB962C8B-B14F-4D97-AF65-F5344CB8AC3E}">
        <p14:creationId xmlns:p14="http://schemas.microsoft.com/office/powerpoint/2010/main" val="1637735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6</a:t>
            </a:fld>
            <a:endParaRPr lang="ko-KR" altLang="en-US"/>
          </a:p>
        </p:txBody>
      </p:sp>
    </p:spTree>
    <p:extLst>
      <p:ext uri="{BB962C8B-B14F-4D97-AF65-F5344CB8AC3E}">
        <p14:creationId xmlns:p14="http://schemas.microsoft.com/office/powerpoint/2010/main" val="888549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7</a:t>
            </a:fld>
            <a:endParaRPr lang="ko-KR" altLang="en-US"/>
          </a:p>
        </p:txBody>
      </p:sp>
    </p:spTree>
    <p:extLst>
      <p:ext uri="{BB962C8B-B14F-4D97-AF65-F5344CB8AC3E}">
        <p14:creationId xmlns:p14="http://schemas.microsoft.com/office/powerpoint/2010/main" val="4170453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8</a:t>
            </a:fld>
            <a:endParaRPr lang="ko-KR" altLang="en-US"/>
          </a:p>
        </p:txBody>
      </p:sp>
    </p:spTree>
    <p:extLst>
      <p:ext uri="{BB962C8B-B14F-4D97-AF65-F5344CB8AC3E}">
        <p14:creationId xmlns:p14="http://schemas.microsoft.com/office/powerpoint/2010/main" val="3001470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F3620ED1-B248-440A-8481-ABC22B958941}" type="slidenum">
              <a:rPr lang="ko-KR" altLang="en-US" smtClean="0"/>
              <a:t>9</a:t>
            </a:fld>
            <a:endParaRPr lang="ko-KR" altLang="en-US"/>
          </a:p>
        </p:txBody>
      </p:sp>
    </p:spTree>
    <p:extLst>
      <p:ext uri="{BB962C8B-B14F-4D97-AF65-F5344CB8AC3E}">
        <p14:creationId xmlns:p14="http://schemas.microsoft.com/office/powerpoint/2010/main" val="8540252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pic>
        <p:nvPicPr>
          <p:cNvPr id="7" name="그림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980728"/>
          </a:xfrm>
          <a:prstGeom prst="rect">
            <a:avLst/>
          </a:prstGeom>
        </p:spPr>
      </p:pic>
      <p:sp>
        <p:nvSpPr>
          <p:cNvPr id="2" name="제목 1"/>
          <p:cNvSpPr>
            <a:spLocks noGrp="1"/>
          </p:cNvSpPr>
          <p:nvPr>
            <p:ph type="ctrTitle"/>
          </p:nvPr>
        </p:nvSpPr>
        <p:spPr>
          <a:xfrm>
            <a:off x="685800" y="2130425"/>
            <a:ext cx="7772400" cy="1470025"/>
          </a:xfrm>
          <a:prstGeom prst="rect">
            <a:avLst/>
          </a:prstGeo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2020-03-05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a:xfrm>
            <a:off x="6372200" y="6381328"/>
            <a:ext cx="2133600" cy="365125"/>
          </a:xfrm>
        </p:spPr>
        <p:txBody>
          <a:bodyPr/>
          <a:lstStyle/>
          <a:p>
            <a:fld id="{8B08D0BC-27B5-4771-8107-B9935C943F8D}" type="slidenum">
              <a:rPr lang="ko-KR" altLang="en-US" smtClean="0"/>
              <a:pPr/>
              <a:t>‹#›</a:t>
            </a:fld>
            <a:endParaRPr lang="ko-KR" altLang="en-US"/>
          </a:p>
        </p:txBody>
      </p:sp>
      <p:sp>
        <p:nvSpPr>
          <p:cNvPr id="10" name="Line 9"/>
          <p:cNvSpPr>
            <a:spLocks noChangeShapeType="1"/>
          </p:cNvSpPr>
          <p:nvPr userDrawn="1"/>
        </p:nvSpPr>
        <p:spPr bwMode="auto">
          <a:xfrm flipV="1">
            <a:off x="179511" y="6324450"/>
            <a:ext cx="8774083" cy="0"/>
          </a:xfrm>
          <a:prstGeom prst="line">
            <a:avLst/>
          </a:prstGeom>
          <a:noFill/>
          <a:ln w="38100">
            <a:solidFill>
              <a:srgbClr val="6699FF"/>
            </a:solidFill>
            <a:round/>
            <a:headEnd/>
            <a:tailEnd/>
          </a:ln>
          <a:effectLst/>
        </p:spPr>
        <p:txBody>
          <a:bodyPr/>
          <a:lstStyle/>
          <a:p>
            <a:pPr>
              <a:defRPr/>
            </a:pPr>
            <a:endParaRPr lang="ko-KR" altLang="en-US"/>
          </a:p>
        </p:txBody>
      </p:sp>
    </p:spTree>
    <p:extLst>
      <p:ext uri="{BB962C8B-B14F-4D97-AF65-F5344CB8AC3E}">
        <p14:creationId xmlns:p14="http://schemas.microsoft.com/office/powerpoint/2010/main" val="291668973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2020-03-05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3837025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a:prstGeom prst="rect">
            <a:avLst/>
          </a:prstGeo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2020-03-05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528910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2020-03-05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B08D0BC-27B5-4771-8107-B9935C943F8D}" type="slidenum">
              <a:rPr lang="ko-KR" altLang="en-US" smtClean="0"/>
              <a:pPr/>
              <a:t>‹#›</a:t>
            </a:fld>
            <a:endParaRPr lang="ko-KR" altLang="en-US"/>
          </a:p>
        </p:txBody>
      </p:sp>
      <p:sp>
        <p:nvSpPr>
          <p:cNvPr id="7" name="Line 9"/>
          <p:cNvSpPr>
            <a:spLocks noChangeShapeType="1"/>
          </p:cNvSpPr>
          <p:nvPr userDrawn="1"/>
        </p:nvSpPr>
        <p:spPr bwMode="auto">
          <a:xfrm flipV="1">
            <a:off x="179511" y="6453336"/>
            <a:ext cx="8774083" cy="0"/>
          </a:xfrm>
          <a:prstGeom prst="line">
            <a:avLst/>
          </a:prstGeom>
          <a:noFill/>
          <a:ln w="38100">
            <a:solidFill>
              <a:srgbClr val="6699FF"/>
            </a:solidFill>
            <a:round/>
            <a:headEnd/>
            <a:tailEnd/>
          </a:ln>
          <a:effectLst/>
        </p:spPr>
        <p:txBody>
          <a:bodyPr/>
          <a:lstStyle/>
          <a:p>
            <a:pPr>
              <a:defRPr/>
            </a:pPr>
            <a:endParaRPr lang="ko-KR" altLang="en-US"/>
          </a:p>
        </p:txBody>
      </p:sp>
      <p:pic>
        <p:nvPicPr>
          <p:cNvPr id="8" name="Picture 4"/>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4194"/>
          <a:stretch/>
        </p:blipFill>
        <p:spPr bwMode="auto">
          <a:xfrm>
            <a:off x="8593265" y="6549261"/>
            <a:ext cx="371223" cy="277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042348" y="6554372"/>
            <a:ext cx="1562100" cy="280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79459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451C0B3C-2DC7-415D-B4A2-62074CE08834}" type="datetimeFigureOut">
              <a:rPr lang="ko-KR" altLang="en-US" smtClean="0"/>
              <a:pPr/>
              <a:t>2020-03-05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7842456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451C0B3C-2DC7-415D-B4A2-62074CE08834}" type="datetimeFigureOut">
              <a:rPr lang="ko-KR" altLang="en-US" smtClean="0"/>
              <a:pPr/>
              <a:t>2020-03-05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35088490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451C0B3C-2DC7-415D-B4A2-62074CE08834}" type="datetimeFigureOut">
              <a:rPr lang="ko-KR" altLang="en-US" smtClean="0"/>
              <a:pPr/>
              <a:t>2020-03-05</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110157760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451C0B3C-2DC7-415D-B4A2-62074CE08834}" type="datetimeFigureOut">
              <a:rPr lang="ko-KR" altLang="en-US" smtClean="0"/>
              <a:pPr/>
              <a:t>2020-03-05</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61049974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451C0B3C-2DC7-415D-B4A2-62074CE08834}" type="datetimeFigureOut">
              <a:rPr lang="ko-KR" altLang="en-US" smtClean="0"/>
              <a:pPr/>
              <a:t>2020-03-05</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1233874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a:prstGeom prst="rect">
            <a:avLst/>
          </a:prstGeo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451C0B3C-2DC7-415D-B4A2-62074CE08834}" type="datetimeFigureOut">
              <a:rPr lang="ko-KR" altLang="en-US" smtClean="0"/>
              <a:pPr/>
              <a:t>2020-03-05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3824908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a:prstGeom prst="rect">
            <a:avLst/>
          </a:prstGeo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451C0B3C-2DC7-415D-B4A2-62074CE08834}" type="datetimeFigureOut">
              <a:rPr lang="ko-KR" altLang="en-US" smtClean="0"/>
              <a:pPr/>
              <a:t>2020-03-05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B08D0BC-27B5-4771-8107-B9935C943F8D}" type="slidenum">
              <a:rPr lang="ko-KR" altLang="en-US" smtClean="0"/>
              <a:pPr/>
              <a:t>‹#›</a:t>
            </a:fld>
            <a:endParaRPr lang="ko-KR" altLang="en-US"/>
          </a:p>
        </p:txBody>
      </p:sp>
    </p:spTree>
    <p:extLst>
      <p:ext uri="{BB962C8B-B14F-4D97-AF65-F5344CB8AC3E}">
        <p14:creationId xmlns:p14="http://schemas.microsoft.com/office/powerpoint/2010/main" val="611861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2"/>
          </p:nvPr>
        </p:nvSpPr>
        <p:spPr>
          <a:xfrm>
            <a:off x="457200" y="64482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C0B3C-2DC7-415D-B4A2-62074CE08834}" type="datetimeFigureOut">
              <a:rPr lang="ko-KR" altLang="en-US" smtClean="0"/>
              <a:pPr/>
              <a:t>2020-03-05</a:t>
            </a:fld>
            <a:endParaRPr lang="ko-KR" altLang="en-US" dirty="0"/>
          </a:p>
        </p:txBody>
      </p:sp>
      <p:sp>
        <p:nvSpPr>
          <p:cNvPr id="5" name="바닥글 개체 틀 4"/>
          <p:cNvSpPr>
            <a:spLocks noGrp="1"/>
          </p:cNvSpPr>
          <p:nvPr>
            <p:ph type="ftr" sz="quarter" idx="3"/>
          </p:nvPr>
        </p:nvSpPr>
        <p:spPr>
          <a:xfrm>
            <a:off x="3124200" y="64482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dirty="0"/>
          </a:p>
        </p:txBody>
      </p:sp>
      <p:sp>
        <p:nvSpPr>
          <p:cNvPr id="6" name="슬라이드 번호 개체 틀 5"/>
          <p:cNvSpPr>
            <a:spLocks noGrp="1"/>
          </p:cNvSpPr>
          <p:nvPr>
            <p:ph type="sldNum" sz="quarter" idx="4"/>
          </p:nvPr>
        </p:nvSpPr>
        <p:spPr>
          <a:xfrm>
            <a:off x="6553200" y="64482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8D0BC-27B5-4771-8107-B9935C943F8D}" type="slidenum">
              <a:rPr lang="ko-KR" altLang="en-US" smtClean="0"/>
              <a:pPr/>
              <a:t>‹#›</a:t>
            </a:fld>
            <a:endParaRPr lang="ko-KR" altLang="en-US"/>
          </a:p>
        </p:txBody>
      </p:sp>
      <p:sp>
        <p:nvSpPr>
          <p:cNvPr id="9" name="Line 9"/>
          <p:cNvSpPr>
            <a:spLocks noChangeShapeType="1"/>
          </p:cNvSpPr>
          <p:nvPr userDrawn="1"/>
        </p:nvSpPr>
        <p:spPr bwMode="auto">
          <a:xfrm flipV="1">
            <a:off x="179512" y="764704"/>
            <a:ext cx="8708110" cy="0"/>
          </a:xfrm>
          <a:prstGeom prst="line">
            <a:avLst/>
          </a:prstGeom>
          <a:noFill/>
          <a:ln w="38100">
            <a:solidFill>
              <a:srgbClr val="6699FF"/>
            </a:solidFill>
            <a:round/>
            <a:headEnd/>
            <a:tailEnd/>
          </a:ln>
          <a:effectLst/>
        </p:spPr>
        <p:txBody>
          <a:bodyPr/>
          <a:lstStyle/>
          <a:p>
            <a:pPr>
              <a:defRPr/>
            </a:pPr>
            <a:endParaRPr lang="ko-KR" altLang="en-US"/>
          </a:p>
        </p:txBody>
      </p:sp>
      <p:pic>
        <p:nvPicPr>
          <p:cNvPr id="16" name="Picture 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212453" y="57362"/>
            <a:ext cx="625745" cy="587591"/>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4"/>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136480" y="657259"/>
            <a:ext cx="756000" cy="8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505988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iming>
    <p:tnLst>
      <p:par>
        <p:cTn id="1" dur="indefinite" restart="never" nodeType="tmRoot"/>
      </p:par>
    </p:tnLst>
  </p:timing>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827584" y="1412776"/>
            <a:ext cx="7772400" cy="1470025"/>
          </a:xfrm>
          <a:ln>
            <a:noFill/>
          </a:ln>
        </p:spPr>
        <p:txBody>
          <a:bodyPr>
            <a:noAutofit/>
          </a:bodyPr>
          <a:lstStyle/>
          <a:p>
            <a:r>
              <a:rPr lang="en-US" altLang="ko-KR" sz="3200" b="1" dirty="0" smtClean="0">
                <a:solidFill>
                  <a:srgbClr val="FF0000"/>
                </a:solidFill>
                <a:ea typeface="MD아트체" pitchFamily="18" charset="-127"/>
                <a:cs typeface="한컴바탕" pitchFamily="18" charset="2"/>
              </a:rPr>
              <a:t>ITU-T SG12 Question 19</a:t>
            </a:r>
            <a:br>
              <a:rPr lang="en-US" altLang="ko-KR" sz="3200" b="1" dirty="0" smtClean="0">
                <a:solidFill>
                  <a:srgbClr val="FF0000"/>
                </a:solidFill>
                <a:ea typeface="MD아트체" pitchFamily="18" charset="-127"/>
                <a:cs typeface="한컴바탕" pitchFamily="18" charset="2"/>
              </a:rPr>
            </a:br>
            <a:r>
              <a:rPr lang="en-US" altLang="ko-KR" sz="3200" b="1" dirty="0" smtClean="0">
                <a:solidFill>
                  <a:srgbClr val="FF0000"/>
                </a:solidFill>
                <a:ea typeface="MD아트체" pitchFamily="18" charset="-127"/>
                <a:cs typeface="한컴바탕" pitchFamily="18" charset="2"/>
              </a:rPr>
              <a:t>Rapporteur Meeting</a:t>
            </a:r>
            <a:br>
              <a:rPr lang="en-US" altLang="ko-KR" sz="3200" b="1" dirty="0" smtClean="0">
                <a:solidFill>
                  <a:srgbClr val="FF0000"/>
                </a:solidFill>
                <a:ea typeface="MD아트체" pitchFamily="18" charset="-127"/>
                <a:cs typeface="한컴바탕" pitchFamily="18" charset="2"/>
              </a:rPr>
            </a:br>
            <a:r>
              <a:rPr lang="en-US" altLang="ko-KR" sz="5400" b="1" dirty="0" smtClean="0">
                <a:ea typeface="MD아트체" pitchFamily="18" charset="-127"/>
                <a:cs typeface="한컴바탕" pitchFamily="18" charset="2"/>
              </a:rPr>
              <a:t/>
            </a:r>
            <a:br>
              <a:rPr lang="en-US" altLang="ko-KR" sz="5400" b="1" dirty="0" smtClean="0">
                <a:ea typeface="MD아트체" pitchFamily="18" charset="-127"/>
                <a:cs typeface="한컴바탕" pitchFamily="18" charset="2"/>
              </a:rPr>
            </a:br>
            <a:r>
              <a:rPr lang="en-US" altLang="ko-KR" sz="2800" b="1" dirty="0" smtClean="0">
                <a:ea typeface="MD아트체" pitchFamily="18" charset="-127"/>
                <a:cs typeface="한컴바탕" pitchFamily="18" charset="2"/>
              </a:rPr>
              <a:t>Agenda</a:t>
            </a:r>
            <a:endParaRPr lang="ko-KR" altLang="en-US" sz="2800" b="1" dirty="0">
              <a:ea typeface="MD아트체" pitchFamily="18" charset="-127"/>
              <a:cs typeface="한컴바탕" pitchFamily="18" charset="2"/>
            </a:endParaRPr>
          </a:p>
        </p:txBody>
      </p:sp>
      <p:sp>
        <p:nvSpPr>
          <p:cNvPr id="3" name="부제목 2"/>
          <p:cNvSpPr>
            <a:spLocks noGrp="1"/>
          </p:cNvSpPr>
          <p:nvPr>
            <p:ph type="subTitle" idx="1"/>
          </p:nvPr>
        </p:nvSpPr>
        <p:spPr>
          <a:xfrm>
            <a:off x="3707904" y="4293096"/>
            <a:ext cx="2448272" cy="792088"/>
          </a:xfrm>
        </p:spPr>
        <p:txBody>
          <a:bodyPr>
            <a:noAutofit/>
          </a:bodyPr>
          <a:lstStyle/>
          <a:p>
            <a:r>
              <a:rPr lang="en-US" altLang="ko-KR" sz="2000" b="1" dirty="0" smtClean="0">
                <a:solidFill>
                  <a:schemeClr val="tx1"/>
                </a:solidFill>
                <a:latin typeface="+mj-lt"/>
                <a:ea typeface="MD아트체" pitchFamily="18" charset="-127"/>
                <a:cs typeface="한컴바탕" pitchFamily="18" charset="2"/>
              </a:rPr>
              <a:t>March 12, 2020</a:t>
            </a:r>
          </a:p>
          <a:p>
            <a:r>
              <a:rPr lang="en-US" altLang="ko-KR" sz="2000" b="1" dirty="0" smtClean="0">
                <a:solidFill>
                  <a:schemeClr val="tx1"/>
                </a:solidFill>
                <a:latin typeface="+mj-lt"/>
                <a:ea typeface="MD아트체" pitchFamily="18" charset="-127"/>
                <a:cs typeface="한컴바탕" pitchFamily="18" charset="2"/>
              </a:rPr>
              <a:t>Seattle, USA</a:t>
            </a:r>
            <a:endParaRPr lang="ko-KR" altLang="en-US" sz="1600" b="1" dirty="0">
              <a:solidFill>
                <a:schemeClr val="tx1"/>
              </a:solidFill>
              <a:latin typeface="+mj-lt"/>
              <a:ea typeface="MD아트체" pitchFamily="18" charset="-127"/>
              <a:cs typeface="한컴바탕" pitchFamily="18" charset="2"/>
            </a:endParaRPr>
          </a:p>
        </p:txBody>
      </p:sp>
    </p:spTree>
    <p:extLst>
      <p:ext uri="{BB962C8B-B14F-4D97-AF65-F5344CB8AC3E}">
        <p14:creationId xmlns:p14="http://schemas.microsoft.com/office/powerpoint/2010/main" val="14013091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908720"/>
            <a:ext cx="8789440" cy="1908215"/>
          </a:xfrm>
          <a:prstGeom prst="rect">
            <a:avLst/>
          </a:prstGeom>
          <a:noFill/>
        </p:spPr>
        <p:txBody>
          <a:bodyPr wrap="square" rtlCol="0">
            <a:spAutoFit/>
          </a:bodyPr>
          <a:lstStyle/>
          <a:p>
            <a:r>
              <a:rPr lang="en-US" altLang="ko-KR" sz="2000" b="1" dirty="0" smtClean="0">
                <a:solidFill>
                  <a:srgbClr val="002060"/>
                </a:solidFill>
              </a:rPr>
              <a:t>2019 May Meeting:</a:t>
            </a:r>
          </a:p>
          <a:p>
            <a:pPr marL="285750" indent="-285750">
              <a:buFont typeface="Arial" panose="020B0604020202020204" pitchFamily="34" charset="0"/>
              <a:buChar char="•"/>
            </a:pPr>
            <a:r>
              <a:rPr lang="en-US" altLang="ko-KR" sz="2000" b="1" dirty="0" smtClean="0">
                <a:solidFill>
                  <a:srgbClr val="C00000"/>
                </a:solidFill>
              </a:rPr>
              <a:t>C348</a:t>
            </a:r>
            <a:r>
              <a:rPr lang="en-US" altLang="ko-KR" sz="2000" b="1" dirty="0">
                <a:solidFill>
                  <a:srgbClr val="C00000"/>
                </a:solidFill>
              </a:rPr>
              <a:t>: Number of viewers and MOS </a:t>
            </a:r>
            <a:r>
              <a:rPr lang="en-US" altLang="ko-KR" sz="2000" b="1" dirty="0" smtClean="0">
                <a:solidFill>
                  <a:srgbClr val="C00000"/>
                </a:solidFill>
              </a:rPr>
              <a:t>values, Korea </a:t>
            </a:r>
            <a:r>
              <a:rPr lang="en-US" altLang="ko-KR" sz="2000" b="1" dirty="0">
                <a:solidFill>
                  <a:srgbClr val="C00000"/>
                </a:solidFill>
              </a:rPr>
              <a:t>(Republic </a:t>
            </a:r>
            <a:r>
              <a:rPr lang="en-US" altLang="ko-KR" sz="2000" b="1" dirty="0" smtClean="0">
                <a:solidFill>
                  <a:srgbClr val="C00000"/>
                </a:solidFill>
              </a:rPr>
              <a:t>of). </a:t>
            </a:r>
          </a:p>
          <a:p>
            <a:pPr algn="ctr"/>
            <a:endParaRPr lang="en-GB" altLang="ko-KR" sz="2000" b="1" dirty="0" smtClean="0"/>
          </a:p>
          <a:p>
            <a:pPr algn="ctr"/>
            <a:r>
              <a:rPr lang="en-GB" altLang="ko-KR" sz="2000" b="1" dirty="0" smtClean="0"/>
              <a:t>Scatter </a:t>
            </a:r>
            <a:r>
              <a:rPr lang="en-GB" altLang="ko-KR" sz="2000" b="1" dirty="0"/>
              <a:t>plot between the MOS scores obtained by averaging </a:t>
            </a:r>
            <a:r>
              <a:rPr lang="en-GB" altLang="ko-KR" sz="2000" b="1" dirty="0" smtClean="0">
                <a:solidFill>
                  <a:srgbClr val="FF0000"/>
                </a:solidFill>
              </a:rPr>
              <a:t>15</a:t>
            </a:r>
            <a:r>
              <a:rPr lang="en-GB" altLang="ko-KR" sz="2000" b="1" dirty="0" smtClean="0"/>
              <a:t> </a:t>
            </a:r>
            <a:r>
              <a:rPr lang="en-GB" altLang="ko-KR" sz="2000" b="1" dirty="0"/>
              <a:t>viewers and the MOS scores obtained by averaging 20 viewers. </a:t>
            </a:r>
            <a:r>
              <a:rPr lang="en-GB" altLang="ko-KR" sz="2000" b="1" dirty="0" smtClean="0"/>
              <a:t>(</a:t>
            </a:r>
            <a:r>
              <a:rPr lang="en-GB" altLang="ko-KR" sz="2000" b="1" dirty="0" smtClean="0">
                <a:solidFill>
                  <a:srgbClr val="FF0000"/>
                </a:solidFill>
              </a:rPr>
              <a:t>maximum</a:t>
            </a:r>
            <a:r>
              <a:rPr lang="en-GB" altLang="ko-KR" sz="2000" b="1" dirty="0" smtClean="0"/>
              <a:t> correlation)</a:t>
            </a:r>
            <a:endParaRPr lang="en-US" altLang="ko-KR" sz="2000" b="1" dirty="0" smtClean="0">
              <a:solidFill>
                <a:srgbClr val="C00000"/>
              </a:solidFill>
            </a:endParaRPr>
          </a:p>
          <a:p>
            <a:pPr algn="ctr"/>
            <a:endParaRPr lang="ko-KR" altLang="en-US" b="1" dirty="0"/>
          </a:p>
        </p:txBody>
      </p:sp>
      <p:pic>
        <p:nvPicPr>
          <p:cNvPr id="5" name="그림 4"/>
          <p:cNvPicPr/>
          <p:nvPr/>
        </p:nvPicPr>
        <p:blipFill>
          <a:blip r:embed="rId3" cstate="print">
            <a:extLst>
              <a:ext uri="{28A0092B-C50C-407E-A947-70E740481C1C}">
                <a14:useLocalDpi xmlns:a14="http://schemas.microsoft.com/office/drawing/2010/main" val="0"/>
              </a:ext>
            </a:extLst>
          </a:blip>
          <a:stretch>
            <a:fillRect/>
          </a:stretch>
        </p:blipFill>
        <p:spPr>
          <a:xfrm>
            <a:off x="1619672" y="2492896"/>
            <a:ext cx="5616624" cy="4248472"/>
          </a:xfrm>
          <a:prstGeom prst="rect">
            <a:avLst/>
          </a:prstGeom>
        </p:spPr>
      </p:pic>
    </p:spTree>
    <p:extLst>
      <p:ext uri="{BB962C8B-B14F-4D97-AF65-F5344CB8AC3E}">
        <p14:creationId xmlns:p14="http://schemas.microsoft.com/office/powerpoint/2010/main" val="2410292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908720"/>
            <a:ext cx="8789440" cy="1908215"/>
          </a:xfrm>
          <a:prstGeom prst="rect">
            <a:avLst/>
          </a:prstGeom>
          <a:noFill/>
        </p:spPr>
        <p:txBody>
          <a:bodyPr wrap="square" rtlCol="0">
            <a:spAutoFit/>
          </a:bodyPr>
          <a:lstStyle/>
          <a:p>
            <a:r>
              <a:rPr lang="en-US" altLang="ko-KR" sz="2000" b="1" dirty="0" smtClean="0">
                <a:solidFill>
                  <a:srgbClr val="002060"/>
                </a:solidFill>
              </a:rPr>
              <a:t>2019 May Meeting:</a:t>
            </a:r>
          </a:p>
          <a:p>
            <a:pPr marL="285750" indent="-285750">
              <a:buFont typeface="Arial" panose="020B0604020202020204" pitchFamily="34" charset="0"/>
              <a:buChar char="•"/>
            </a:pPr>
            <a:r>
              <a:rPr lang="en-US" altLang="ko-KR" sz="2000" b="1" dirty="0" smtClean="0">
                <a:solidFill>
                  <a:srgbClr val="C00000"/>
                </a:solidFill>
              </a:rPr>
              <a:t>C348</a:t>
            </a:r>
            <a:r>
              <a:rPr lang="en-US" altLang="ko-KR" sz="2000" b="1" dirty="0">
                <a:solidFill>
                  <a:srgbClr val="C00000"/>
                </a:solidFill>
              </a:rPr>
              <a:t>: Number of viewers and MOS </a:t>
            </a:r>
            <a:r>
              <a:rPr lang="en-US" altLang="ko-KR" sz="2000" b="1" dirty="0" smtClean="0">
                <a:solidFill>
                  <a:srgbClr val="C00000"/>
                </a:solidFill>
              </a:rPr>
              <a:t>values, Korea </a:t>
            </a:r>
            <a:r>
              <a:rPr lang="en-US" altLang="ko-KR" sz="2000" b="1" dirty="0">
                <a:solidFill>
                  <a:srgbClr val="C00000"/>
                </a:solidFill>
              </a:rPr>
              <a:t>(Republic </a:t>
            </a:r>
            <a:r>
              <a:rPr lang="en-US" altLang="ko-KR" sz="2000" b="1" dirty="0" smtClean="0">
                <a:solidFill>
                  <a:srgbClr val="C00000"/>
                </a:solidFill>
              </a:rPr>
              <a:t>of). </a:t>
            </a:r>
          </a:p>
          <a:p>
            <a:pPr algn="ctr"/>
            <a:endParaRPr lang="en-GB" altLang="ko-KR" sz="2000" b="1" dirty="0" smtClean="0"/>
          </a:p>
          <a:p>
            <a:pPr algn="ctr"/>
            <a:r>
              <a:rPr lang="en-GB" altLang="ko-KR" sz="2000" b="1" dirty="0" smtClean="0"/>
              <a:t>Scatter </a:t>
            </a:r>
            <a:r>
              <a:rPr lang="en-GB" altLang="ko-KR" sz="2000" b="1" dirty="0"/>
              <a:t>plot between the MOS scores obtained by averaging </a:t>
            </a:r>
            <a:r>
              <a:rPr lang="en-GB" altLang="ko-KR" sz="2000" b="1" dirty="0" smtClean="0">
                <a:solidFill>
                  <a:srgbClr val="FF0000"/>
                </a:solidFill>
              </a:rPr>
              <a:t>15</a:t>
            </a:r>
            <a:r>
              <a:rPr lang="en-GB" altLang="ko-KR" sz="2000" b="1" dirty="0" smtClean="0"/>
              <a:t> viewers </a:t>
            </a:r>
            <a:r>
              <a:rPr lang="en-GB" altLang="ko-KR" sz="2000" b="1" dirty="0"/>
              <a:t>and the MOS scores obtained by averaging 20 viewers. </a:t>
            </a:r>
            <a:r>
              <a:rPr lang="en-GB" altLang="ko-KR" sz="2000" b="1" dirty="0" smtClean="0"/>
              <a:t>(</a:t>
            </a:r>
            <a:r>
              <a:rPr lang="en-GB" altLang="ko-KR" sz="2000" b="1" dirty="0" smtClean="0">
                <a:solidFill>
                  <a:srgbClr val="FF0000"/>
                </a:solidFill>
              </a:rPr>
              <a:t>minimum</a:t>
            </a:r>
            <a:r>
              <a:rPr lang="en-GB" altLang="ko-KR" sz="2000" b="1" dirty="0" smtClean="0"/>
              <a:t> correlation)</a:t>
            </a:r>
            <a:endParaRPr lang="en-US" altLang="ko-KR" sz="2000" b="1" dirty="0" smtClean="0">
              <a:solidFill>
                <a:srgbClr val="C00000"/>
              </a:solidFill>
            </a:endParaRPr>
          </a:p>
          <a:p>
            <a:pPr algn="ctr"/>
            <a:endParaRPr lang="ko-KR" altLang="en-US" b="1" dirty="0"/>
          </a:p>
        </p:txBody>
      </p:sp>
      <p:pic>
        <p:nvPicPr>
          <p:cNvPr id="7" name="그림 6"/>
          <p:cNvPicPr/>
          <p:nvPr/>
        </p:nvPicPr>
        <p:blipFill>
          <a:blip r:embed="rId3" cstate="print">
            <a:extLst>
              <a:ext uri="{28A0092B-C50C-407E-A947-70E740481C1C}">
                <a14:useLocalDpi xmlns:a14="http://schemas.microsoft.com/office/drawing/2010/main" val="0"/>
              </a:ext>
            </a:extLst>
          </a:blip>
          <a:stretch>
            <a:fillRect/>
          </a:stretch>
        </p:blipFill>
        <p:spPr>
          <a:xfrm>
            <a:off x="1331640" y="2492896"/>
            <a:ext cx="6264696" cy="4248472"/>
          </a:xfrm>
          <a:prstGeom prst="rect">
            <a:avLst/>
          </a:prstGeom>
        </p:spPr>
      </p:pic>
    </p:spTree>
    <p:extLst>
      <p:ext uri="{BB962C8B-B14F-4D97-AF65-F5344CB8AC3E}">
        <p14:creationId xmlns:p14="http://schemas.microsoft.com/office/powerpoint/2010/main" val="5449605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908720"/>
            <a:ext cx="8789440" cy="1908215"/>
          </a:xfrm>
          <a:prstGeom prst="rect">
            <a:avLst/>
          </a:prstGeom>
          <a:noFill/>
        </p:spPr>
        <p:txBody>
          <a:bodyPr wrap="square" rtlCol="0">
            <a:spAutoFit/>
          </a:bodyPr>
          <a:lstStyle/>
          <a:p>
            <a:r>
              <a:rPr lang="en-US" altLang="ko-KR" sz="2000" b="1" dirty="0" smtClean="0">
                <a:solidFill>
                  <a:srgbClr val="002060"/>
                </a:solidFill>
              </a:rPr>
              <a:t>2019 May Meeting:</a:t>
            </a:r>
          </a:p>
          <a:p>
            <a:pPr marL="285750" indent="-285750">
              <a:buFont typeface="Arial" panose="020B0604020202020204" pitchFamily="34" charset="0"/>
              <a:buChar char="•"/>
            </a:pPr>
            <a:r>
              <a:rPr lang="en-US" altLang="ko-KR" sz="2000" b="1" dirty="0" smtClean="0">
                <a:solidFill>
                  <a:srgbClr val="C00000"/>
                </a:solidFill>
              </a:rPr>
              <a:t>C348</a:t>
            </a:r>
            <a:r>
              <a:rPr lang="en-US" altLang="ko-KR" sz="2000" b="1" dirty="0">
                <a:solidFill>
                  <a:srgbClr val="C00000"/>
                </a:solidFill>
              </a:rPr>
              <a:t>: Number of viewers and MOS </a:t>
            </a:r>
            <a:r>
              <a:rPr lang="en-US" altLang="ko-KR" sz="2000" b="1" dirty="0" smtClean="0">
                <a:solidFill>
                  <a:srgbClr val="C00000"/>
                </a:solidFill>
              </a:rPr>
              <a:t>values, Korea </a:t>
            </a:r>
            <a:r>
              <a:rPr lang="en-US" altLang="ko-KR" sz="2000" b="1" dirty="0">
                <a:solidFill>
                  <a:srgbClr val="C00000"/>
                </a:solidFill>
              </a:rPr>
              <a:t>(Republic </a:t>
            </a:r>
            <a:r>
              <a:rPr lang="en-US" altLang="ko-KR" sz="2000" b="1" dirty="0" smtClean="0">
                <a:solidFill>
                  <a:srgbClr val="C00000"/>
                </a:solidFill>
              </a:rPr>
              <a:t>of). </a:t>
            </a:r>
          </a:p>
          <a:p>
            <a:pPr algn="ctr"/>
            <a:endParaRPr lang="en-GB" altLang="ko-KR" sz="2000" b="1" dirty="0" smtClean="0"/>
          </a:p>
          <a:p>
            <a:pPr algn="ctr"/>
            <a:r>
              <a:rPr lang="en-GB" altLang="ko-KR" sz="2000" b="1" dirty="0" smtClean="0"/>
              <a:t>Scatter </a:t>
            </a:r>
            <a:r>
              <a:rPr lang="en-GB" altLang="ko-KR" sz="2000" b="1" dirty="0"/>
              <a:t>plot between the MOS scores obtained by averaging </a:t>
            </a:r>
            <a:r>
              <a:rPr lang="en-GB" altLang="ko-KR" sz="2000" b="1" dirty="0" smtClean="0">
                <a:solidFill>
                  <a:srgbClr val="FF0000"/>
                </a:solidFill>
              </a:rPr>
              <a:t>12</a:t>
            </a:r>
            <a:r>
              <a:rPr lang="en-GB" altLang="ko-KR" sz="2000" b="1" dirty="0" smtClean="0"/>
              <a:t> viewers </a:t>
            </a:r>
            <a:r>
              <a:rPr lang="en-GB" altLang="ko-KR" sz="2000" b="1" dirty="0"/>
              <a:t>and the MOS scores obtained by averaging 20 viewers. </a:t>
            </a:r>
            <a:r>
              <a:rPr lang="en-GB" altLang="ko-KR" sz="2000" b="1" dirty="0" smtClean="0"/>
              <a:t>(</a:t>
            </a:r>
            <a:r>
              <a:rPr lang="en-GB" altLang="ko-KR" sz="2000" b="1" dirty="0" smtClean="0">
                <a:solidFill>
                  <a:srgbClr val="FF0000"/>
                </a:solidFill>
              </a:rPr>
              <a:t>maximum</a:t>
            </a:r>
            <a:r>
              <a:rPr lang="en-GB" altLang="ko-KR" sz="2000" b="1" dirty="0" smtClean="0"/>
              <a:t> correlation)</a:t>
            </a:r>
            <a:endParaRPr lang="en-US" altLang="ko-KR" sz="2000" b="1" dirty="0" smtClean="0">
              <a:solidFill>
                <a:srgbClr val="C00000"/>
              </a:solidFill>
            </a:endParaRPr>
          </a:p>
          <a:p>
            <a:pPr algn="ctr"/>
            <a:endParaRPr lang="ko-KR" altLang="en-US" b="1" dirty="0"/>
          </a:p>
        </p:txBody>
      </p:sp>
      <p:pic>
        <p:nvPicPr>
          <p:cNvPr id="5" name="그림 4"/>
          <p:cNvPicPr/>
          <p:nvPr/>
        </p:nvPicPr>
        <p:blipFill>
          <a:blip r:embed="rId3" cstate="print">
            <a:extLst>
              <a:ext uri="{28A0092B-C50C-407E-A947-70E740481C1C}">
                <a14:useLocalDpi xmlns:a14="http://schemas.microsoft.com/office/drawing/2010/main" val="0"/>
              </a:ext>
            </a:extLst>
          </a:blip>
          <a:stretch>
            <a:fillRect/>
          </a:stretch>
        </p:blipFill>
        <p:spPr>
          <a:xfrm>
            <a:off x="1676076" y="2492896"/>
            <a:ext cx="5560220" cy="4176464"/>
          </a:xfrm>
          <a:prstGeom prst="rect">
            <a:avLst/>
          </a:prstGeom>
        </p:spPr>
      </p:pic>
    </p:spTree>
    <p:extLst>
      <p:ext uri="{BB962C8B-B14F-4D97-AF65-F5344CB8AC3E}">
        <p14:creationId xmlns:p14="http://schemas.microsoft.com/office/powerpoint/2010/main" val="42928908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908720"/>
            <a:ext cx="8789440" cy="1908215"/>
          </a:xfrm>
          <a:prstGeom prst="rect">
            <a:avLst/>
          </a:prstGeom>
          <a:noFill/>
        </p:spPr>
        <p:txBody>
          <a:bodyPr wrap="square" rtlCol="0">
            <a:spAutoFit/>
          </a:bodyPr>
          <a:lstStyle/>
          <a:p>
            <a:r>
              <a:rPr lang="en-US" altLang="ko-KR" sz="2000" b="1" dirty="0" smtClean="0">
                <a:solidFill>
                  <a:srgbClr val="002060"/>
                </a:solidFill>
              </a:rPr>
              <a:t>2019 May Meeting:</a:t>
            </a:r>
          </a:p>
          <a:p>
            <a:pPr marL="285750" indent="-285750">
              <a:buFont typeface="Arial" panose="020B0604020202020204" pitchFamily="34" charset="0"/>
              <a:buChar char="•"/>
            </a:pPr>
            <a:r>
              <a:rPr lang="en-US" altLang="ko-KR" sz="2000" b="1" dirty="0" smtClean="0">
                <a:solidFill>
                  <a:srgbClr val="C00000"/>
                </a:solidFill>
              </a:rPr>
              <a:t>C348</a:t>
            </a:r>
            <a:r>
              <a:rPr lang="en-US" altLang="ko-KR" sz="2000" b="1" dirty="0">
                <a:solidFill>
                  <a:srgbClr val="C00000"/>
                </a:solidFill>
              </a:rPr>
              <a:t>: Number of viewers and MOS </a:t>
            </a:r>
            <a:r>
              <a:rPr lang="en-US" altLang="ko-KR" sz="2000" b="1" dirty="0" smtClean="0">
                <a:solidFill>
                  <a:srgbClr val="C00000"/>
                </a:solidFill>
              </a:rPr>
              <a:t>values, Korea </a:t>
            </a:r>
            <a:r>
              <a:rPr lang="en-US" altLang="ko-KR" sz="2000" b="1" dirty="0">
                <a:solidFill>
                  <a:srgbClr val="C00000"/>
                </a:solidFill>
              </a:rPr>
              <a:t>(Republic </a:t>
            </a:r>
            <a:r>
              <a:rPr lang="en-US" altLang="ko-KR" sz="2000" b="1" dirty="0" smtClean="0">
                <a:solidFill>
                  <a:srgbClr val="C00000"/>
                </a:solidFill>
              </a:rPr>
              <a:t>of). </a:t>
            </a:r>
          </a:p>
          <a:p>
            <a:pPr algn="ctr"/>
            <a:endParaRPr lang="en-GB" altLang="ko-KR" sz="2000" b="1" dirty="0" smtClean="0"/>
          </a:p>
          <a:p>
            <a:pPr algn="ctr"/>
            <a:r>
              <a:rPr lang="en-GB" altLang="ko-KR" sz="2000" b="1" dirty="0" smtClean="0"/>
              <a:t>Scatter </a:t>
            </a:r>
            <a:r>
              <a:rPr lang="en-GB" altLang="ko-KR" sz="2000" b="1" dirty="0"/>
              <a:t>plot between the MOS scores obtained by averaging </a:t>
            </a:r>
            <a:r>
              <a:rPr lang="en-GB" altLang="ko-KR" sz="2000" b="1" dirty="0" smtClean="0">
                <a:solidFill>
                  <a:srgbClr val="FF0000"/>
                </a:solidFill>
              </a:rPr>
              <a:t>12</a:t>
            </a:r>
            <a:r>
              <a:rPr lang="en-GB" altLang="ko-KR" sz="2000" b="1" dirty="0" smtClean="0"/>
              <a:t> </a:t>
            </a:r>
            <a:r>
              <a:rPr lang="en-GB" altLang="ko-KR" sz="2000" b="1" dirty="0"/>
              <a:t>viewers and the MOS scores obtained by averaging 20 viewers. </a:t>
            </a:r>
            <a:r>
              <a:rPr lang="en-GB" altLang="ko-KR" sz="2000" b="1" dirty="0" smtClean="0"/>
              <a:t>(</a:t>
            </a:r>
            <a:r>
              <a:rPr lang="en-GB" altLang="ko-KR" sz="2000" b="1" dirty="0" smtClean="0">
                <a:solidFill>
                  <a:srgbClr val="FF0000"/>
                </a:solidFill>
              </a:rPr>
              <a:t>minimum</a:t>
            </a:r>
            <a:r>
              <a:rPr lang="en-GB" altLang="ko-KR" sz="2000" b="1" dirty="0" smtClean="0"/>
              <a:t> correlation)</a:t>
            </a:r>
            <a:endParaRPr lang="en-US" altLang="ko-KR" sz="2000" b="1" dirty="0" smtClean="0">
              <a:solidFill>
                <a:srgbClr val="C00000"/>
              </a:solidFill>
            </a:endParaRPr>
          </a:p>
          <a:p>
            <a:pPr algn="ctr"/>
            <a:endParaRPr lang="ko-KR" altLang="en-US" b="1" dirty="0"/>
          </a:p>
        </p:txBody>
      </p:sp>
      <p:pic>
        <p:nvPicPr>
          <p:cNvPr id="7" name="그림 6"/>
          <p:cNvPicPr/>
          <p:nvPr/>
        </p:nvPicPr>
        <p:blipFill>
          <a:blip r:embed="rId3" cstate="print">
            <a:extLst>
              <a:ext uri="{28A0092B-C50C-407E-A947-70E740481C1C}">
                <a14:useLocalDpi xmlns:a14="http://schemas.microsoft.com/office/drawing/2010/main" val="0"/>
              </a:ext>
            </a:extLst>
          </a:blip>
          <a:stretch>
            <a:fillRect/>
          </a:stretch>
        </p:blipFill>
        <p:spPr>
          <a:xfrm>
            <a:off x="1259632" y="2492896"/>
            <a:ext cx="5976664" cy="4104456"/>
          </a:xfrm>
          <a:prstGeom prst="rect">
            <a:avLst/>
          </a:prstGeom>
        </p:spPr>
      </p:pic>
    </p:spTree>
    <p:extLst>
      <p:ext uri="{BB962C8B-B14F-4D97-AF65-F5344CB8AC3E}">
        <p14:creationId xmlns:p14="http://schemas.microsoft.com/office/powerpoint/2010/main" val="40086153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323528" y="908720"/>
            <a:ext cx="8280920" cy="4893647"/>
          </a:xfrm>
          <a:prstGeom prst="rect">
            <a:avLst/>
          </a:prstGeom>
          <a:noFill/>
        </p:spPr>
        <p:txBody>
          <a:bodyPr wrap="square" rtlCol="0">
            <a:spAutoFit/>
          </a:bodyPr>
          <a:lstStyle/>
          <a:p>
            <a:r>
              <a:rPr lang="en-US" altLang="ko-KR" sz="2000" b="1" dirty="0" smtClean="0">
                <a:solidFill>
                  <a:srgbClr val="002060"/>
                </a:solidFill>
              </a:rPr>
              <a:t>2019 November Meeting:</a:t>
            </a:r>
          </a:p>
          <a:p>
            <a:pPr marL="285750" indent="-285750">
              <a:buFont typeface="Arial" panose="020B0604020202020204" pitchFamily="34" charset="0"/>
              <a:buChar char="•"/>
            </a:pPr>
            <a:r>
              <a:rPr lang="en-US" altLang="ko-KR" sz="2000" b="1" dirty="0">
                <a:solidFill>
                  <a:srgbClr val="C00000"/>
                </a:solidFill>
              </a:rPr>
              <a:t>TD1023: LS/</a:t>
            </a:r>
            <a:r>
              <a:rPr lang="en-US" altLang="ko-KR" sz="2000" b="1" dirty="0" err="1">
                <a:solidFill>
                  <a:srgbClr val="C00000"/>
                </a:solidFill>
              </a:rPr>
              <a:t>i</a:t>
            </a:r>
            <a:r>
              <a:rPr lang="en-US" altLang="ko-KR" sz="2000" b="1" dirty="0">
                <a:solidFill>
                  <a:srgbClr val="C00000"/>
                </a:solidFill>
              </a:rPr>
              <a:t> on improvements on subjective experiment analysis process, </a:t>
            </a:r>
            <a:r>
              <a:rPr lang="en-US" altLang="ko-KR" sz="2000" b="1" dirty="0" smtClean="0">
                <a:solidFill>
                  <a:srgbClr val="C00000"/>
                </a:solidFill>
              </a:rPr>
              <a:t>VQEG</a:t>
            </a:r>
          </a:p>
          <a:p>
            <a:pPr marL="285750" indent="-285750">
              <a:buFont typeface="Arial" panose="020B0604020202020204" pitchFamily="34" charset="0"/>
              <a:buChar char="•"/>
            </a:pPr>
            <a:r>
              <a:rPr lang="en-US" altLang="ko-KR" b="1" dirty="0" smtClean="0"/>
              <a:t>[</a:t>
            </a:r>
            <a:r>
              <a:rPr lang="en-US" altLang="ko-KR" b="1" dirty="0"/>
              <a:t>Abstract] VQEG is working on improvements on subjective experiment analysis process. We think that new estimation methods discussed within VQEG are mature enough to be standardized. We would like to propose changes to standards ITU-R BT.500 (BT.500-14 Section A1-2.3.1) and ITU-T P.913 (Section 12.4) by extending the described analysis process by methods based on the maximum likelihood estimation (MLE) approach. The advantages of the new methods are: 1) better robustness in the presence of outlier subjects in terms of parameter recovery accuracy, and 2) auxiliary information on test subjects on their bias and consistency, which provide guides on subject selection. We propose to update the two standards, motivated by the proposed new methods for screening. The rest of the liaison is for information. We plan to submit a full proposal to the next meeting, together with a white paper with technical details including a full description of the proposed MLE algorithms, extended analysis of results on a variety of public datasets, and a reference implementation</a:t>
            </a:r>
            <a:r>
              <a:rPr lang="en-US" altLang="ko-KR" b="1" dirty="0" smtClean="0"/>
              <a:t>.</a:t>
            </a:r>
          </a:p>
        </p:txBody>
      </p:sp>
    </p:spTree>
    <p:extLst>
      <p:ext uri="{BB962C8B-B14F-4D97-AF65-F5344CB8AC3E}">
        <p14:creationId xmlns:p14="http://schemas.microsoft.com/office/powerpoint/2010/main" val="2251795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323528" y="908720"/>
            <a:ext cx="8280920" cy="4985980"/>
          </a:xfrm>
          <a:prstGeom prst="rect">
            <a:avLst/>
          </a:prstGeom>
          <a:noFill/>
        </p:spPr>
        <p:txBody>
          <a:bodyPr wrap="square" rtlCol="0">
            <a:spAutoFit/>
          </a:bodyPr>
          <a:lstStyle/>
          <a:p>
            <a:r>
              <a:rPr lang="en-US" altLang="ko-KR" sz="2000" b="1" dirty="0" smtClean="0">
                <a:solidFill>
                  <a:srgbClr val="002060"/>
                </a:solidFill>
              </a:rPr>
              <a:t>2019 November Meeting:</a:t>
            </a:r>
          </a:p>
          <a:p>
            <a:pPr marL="285750" indent="-285750">
              <a:buFont typeface="Arial" panose="020B0604020202020204" pitchFamily="34" charset="0"/>
              <a:buChar char="•"/>
            </a:pPr>
            <a:r>
              <a:rPr lang="en-US" altLang="ko-KR" sz="2000" b="1" dirty="0">
                <a:solidFill>
                  <a:srgbClr val="C00000"/>
                </a:solidFill>
              </a:rPr>
              <a:t>The number of test subjects in subjective video quality experiments, </a:t>
            </a:r>
            <a:r>
              <a:rPr lang="en-US" altLang="ko-KR" sz="2000" b="1" dirty="0" smtClean="0">
                <a:solidFill>
                  <a:srgbClr val="C00000"/>
                </a:solidFill>
              </a:rPr>
              <a:t>VQEG</a:t>
            </a:r>
          </a:p>
          <a:p>
            <a:pPr marL="285750" indent="-285750">
              <a:buFont typeface="Arial" panose="020B0604020202020204" pitchFamily="34" charset="0"/>
              <a:buChar char="•"/>
            </a:pPr>
            <a:r>
              <a:rPr lang="en-US" altLang="ko-KR" sz="2000" b="1" dirty="0" smtClean="0"/>
              <a:t>[Abstract</a:t>
            </a:r>
            <a:r>
              <a:rPr lang="en-US" altLang="ko-KR" sz="2000" b="1" dirty="0"/>
              <a:t>] In subjective video quality tests, statistical significance comparisons are commonly used to determine whether two Mean Opinion Scores (MOS) significantly differ from each other. These analyses typically ignore the impact of multiple comparisons on significance testing, and by consequence reach conclusions that are not supported by the data. This problem can be fixed by increasing the number of test subjects to accommodate the planned analyses. More information is supplied by a recently published journal paper by </a:t>
            </a:r>
            <a:r>
              <a:rPr lang="en-US" altLang="ko-KR" sz="2000" b="1" dirty="0" err="1"/>
              <a:t>Brunnström</a:t>
            </a:r>
            <a:r>
              <a:rPr lang="en-US" altLang="ko-KR" sz="2000" b="1" dirty="0"/>
              <a:t> and </a:t>
            </a:r>
            <a:r>
              <a:rPr lang="en-US" altLang="ko-KR" sz="2000" b="1" dirty="0" err="1"/>
              <a:t>Barkowsky</a:t>
            </a:r>
            <a:r>
              <a:rPr lang="en-US" altLang="ko-KR" sz="2000" b="1" dirty="0"/>
              <a:t>[1]. </a:t>
            </a:r>
            <a:r>
              <a:rPr lang="en-US" altLang="ko-KR" sz="2000" b="1" dirty="0" smtClean="0"/>
              <a:t> </a:t>
            </a:r>
            <a:endParaRPr lang="en-US" altLang="ko-KR" sz="2000" b="1" dirty="0"/>
          </a:p>
          <a:p>
            <a:pPr marL="285750" indent="-285750">
              <a:buFont typeface="Arial" panose="020B0604020202020204" pitchFamily="34" charset="0"/>
              <a:buChar char="•"/>
            </a:pPr>
            <a:r>
              <a:rPr lang="en-US" altLang="ko-KR" sz="2000" b="1" dirty="0"/>
              <a:t>It is proposed that in the recommendations ITU-R Rec. BT.500-13, ITU-T Rec. P.910, ITU-T Rec. P.913, that suggested number of subjects be </a:t>
            </a:r>
            <a:r>
              <a:rPr lang="en-US" altLang="ko-KR" sz="2000" b="1" dirty="0" smtClean="0"/>
              <a:t>harmonized.</a:t>
            </a:r>
          </a:p>
          <a:p>
            <a:pPr marL="285750" indent="-285750">
              <a:buFont typeface="Arial" panose="020B0604020202020204" pitchFamily="34" charset="0"/>
              <a:buChar char="•"/>
            </a:pPr>
            <a:endParaRPr lang="en-US" altLang="ko-KR" b="1" dirty="0" smtClean="0"/>
          </a:p>
        </p:txBody>
      </p:sp>
    </p:spTree>
    <p:extLst>
      <p:ext uri="{BB962C8B-B14F-4D97-AF65-F5344CB8AC3E}">
        <p14:creationId xmlns:p14="http://schemas.microsoft.com/office/powerpoint/2010/main" val="18203756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323528" y="908720"/>
            <a:ext cx="8280920" cy="4247317"/>
          </a:xfrm>
          <a:prstGeom prst="rect">
            <a:avLst/>
          </a:prstGeom>
          <a:noFill/>
        </p:spPr>
        <p:txBody>
          <a:bodyPr wrap="square" rtlCol="0">
            <a:spAutoFit/>
          </a:bodyPr>
          <a:lstStyle/>
          <a:p>
            <a:r>
              <a:rPr lang="en-US" altLang="ko-KR" sz="2000" b="1" dirty="0" smtClean="0">
                <a:solidFill>
                  <a:srgbClr val="002060"/>
                </a:solidFill>
              </a:rPr>
              <a:t>2019 November Meeting:</a:t>
            </a:r>
          </a:p>
          <a:p>
            <a:pPr marL="285750" indent="-285750">
              <a:buFont typeface="Arial" panose="020B0604020202020204" pitchFamily="34" charset="0"/>
              <a:buChar char="•"/>
            </a:pPr>
            <a:r>
              <a:rPr lang="en-US" altLang="ko-KR" sz="2000" b="1" dirty="0">
                <a:solidFill>
                  <a:srgbClr val="C00000"/>
                </a:solidFill>
              </a:rPr>
              <a:t>The number of test subjects in subjective video quality experiments, </a:t>
            </a:r>
            <a:r>
              <a:rPr lang="en-US" altLang="ko-KR" sz="2000" b="1" dirty="0" smtClean="0">
                <a:solidFill>
                  <a:srgbClr val="C00000"/>
                </a:solidFill>
              </a:rPr>
              <a:t>VQEG</a:t>
            </a:r>
          </a:p>
          <a:p>
            <a:pPr marL="285750" indent="-285750">
              <a:buFont typeface="Arial" panose="020B0604020202020204" pitchFamily="34" charset="0"/>
              <a:buChar char="•"/>
            </a:pPr>
            <a:r>
              <a:rPr lang="en-US" altLang="ko-KR" sz="2400" b="1" dirty="0" smtClean="0"/>
              <a:t>[Proposed Text] “</a:t>
            </a:r>
            <a:r>
              <a:rPr lang="en-US" altLang="ko-KR" sz="2400" b="1" dirty="0"/>
              <a:t>It is critical to choose the appropriate number of subjects used in for experiments. This number depends, among other factors, on the number of comparisons planned between MOS values, and the anticipated standard deviation in the subjective scores [1]. The number to be used can estimated using power analysis and practically with the following software: https://slhck.shinyapps.io/number-of-subjects/”</a:t>
            </a:r>
          </a:p>
          <a:p>
            <a:pPr marL="285750" indent="-285750">
              <a:buFont typeface="Arial" panose="020B0604020202020204" pitchFamily="34" charset="0"/>
              <a:buChar char="•"/>
            </a:pPr>
            <a:endParaRPr lang="en-US" altLang="ko-KR" b="1" dirty="0" smtClean="0"/>
          </a:p>
        </p:txBody>
      </p:sp>
    </p:spTree>
    <p:extLst>
      <p:ext uri="{BB962C8B-B14F-4D97-AF65-F5344CB8AC3E}">
        <p14:creationId xmlns:p14="http://schemas.microsoft.com/office/powerpoint/2010/main" val="10656008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r>
              <a:rPr lang="en-US" altLang="ko-KR" sz="3200" b="1" dirty="0" smtClean="0">
                <a:ea typeface="MD아트체" pitchFamily="18" charset="-127"/>
                <a:cs typeface="한컴바탕" pitchFamily="18" charset="2"/>
              </a:rPr>
              <a:t>THE END</a:t>
            </a:r>
            <a:endParaRPr lang="ko-KR" altLang="en-US" sz="3200" b="1" dirty="0">
              <a:ea typeface="MD아트체" pitchFamily="18" charset="-127"/>
              <a:cs typeface="한컴바탕" pitchFamily="18" charset="2"/>
            </a:endParaRPr>
          </a:p>
        </p:txBody>
      </p:sp>
    </p:spTree>
    <p:extLst>
      <p:ext uri="{BB962C8B-B14F-4D97-AF65-F5344CB8AC3E}">
        <p14:creationId xmlns:p14="http://schemas.microsoft.com/office/powerpoint/2010/main" val="2695521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251520" y="980728"/>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395536" y="1052736"/>
            <a:ext cx="8280920" cy="3785652"/>
          </a:xfrm>
          <a:prstGeom prst="rect">
            <a:avLst/>
          </a:prstGeom>
          <a:noFill/>
        </p:spPr>
        <p:txBody>
          <a:bodyPr wrap="square" rtlCol="0">
            <a:spAutoFit/>
          </a:bodyPr>
          <a:lstStyle/>
          <a:p>
            <a:r>
              <a:rPr lang="en-US" altLang="ko-KR" sz="2400" b="1" dirty="0" smtClean="0">
                <a:solidFill>
                  <a:srgbClr val="FF0000"/>
                </a:solidFill>
              </a:rPr>
              <a:t>Question 19</a:t>
            </a:r>
          </a:p>
          <a:p>
            <a:r>
              <a:rPr lang="en-US" altLang="ko-KR" sz="2400" b="1" dirty="0">
                <a:solidFill>
                  <a:srgbClr val="FF0000"/>
                </a:solidFill>
              </a:rPr>
              <a:t>Objective and subjective methods for evaluating perceptual audiovisual quality in multimedia and television </a:t>
            </a:r>
            <a:r>
              <a:rPr lang="en-US" altLang="ko-KR" sz="2400" b="1" dirty="0" smtClean="0">
                <a:solidFill>
                  <a:srgbClr val="FF0000"/>
                </a:solidFill>
              </a:rPr>
              <a:t>services</a:t>
            </a:r>
          </a:p>
          <a:p>
            <a:r>
              <a:rPr lang="en-US" altLang="ko-KR" sz="2400" b="1" dirty="0" smtClean="0">
                <a:solidFill>
                  <a:srgbClr val="FF0000"/>
                </a:solidFill>
              </a:rPr>
              <a:t>execute </a:t>
            </a:r>
            <a:r>
              <a:rPr lang="en-US" altLang="ko-KR" sz="2400" b="1" dirty="0">
                <a:solidFill>
                  <a:srgbClr val="FF0000"/>
                </a:solidFill>
              </a:rPr>
              <a:t>technical </a:t>
            </a:r>
            <a:r>
              <a:rPr lang="en-US" altLang="ko-KR" sz="2400" b="1" dirty="0" smtClean="0">
                <a:solidFill>
                  <a:srgbClr val="FF0000"/>
                </a:solidFill>
              </a:rPr>
              <a:t>work</a:t>
            </a:r>
          </a:p>
          <a:p>
            <a:endParaRPr lang="en-US" altLang="ko-KR" sz="2400" b="1" dirty="0" smtClean="0">
              <a:solidFill>
                <a:srgbClr val="FF0000"/>
              </a:solidFill>
            </a:endParaRPr>
          </a:p>
          <a:p>
            <a:pPr marL="342900" indent="-342900">
              <a:buFont typeface="Wingdings" panose="05000000000000000000" pitchFamily="2" charset="2"/>
              <a:buChar char="Ø"/>
            </a:pPr>
            <a:r>
              <a:rPr lang="en-US" altLang="ko-KR" sz="2400" b="1" dirty="0" smtClean="0"/>
              <a:t>VQEG FRTV Phase I: </a:t>
            </a:r>
            <a:r>
              <a:rPr lang="en-US" altLang="ko-KR" sz="2400" b="1" dirty="0"/>
              <a:t>ITU-T J.144 </a:t>
            </a:r>
            <a:endParaRPr lang="en-US" altLang="ko-KR" sz="2400" b="1" dirty="0" smtClean="0"/>
          </a:p>
          <a:p>
            <a:pPr marL="342900" indent="-342900">
              <a:buFont typeface="Wingdings" panose="05000000000000000000" pitchFamily="2" charset="2"/>
              <a:buChar char="Ø"/>
            </a:pPr>
            <a:r>
              <a:rPr lang="en-US" altLang="ko-KR" sz="2400" b="1" dirty="0" smtClean="0"/>
              <a:t>VQEG Multimedia Phase I: </a:t>
            </a:r>
            <a:r>
              <a:rPr lang="en-US" altLang="ko-KR" sz="2400" b="1" dirty="0"/>
              <a:t>ITU-T </a:t>
            </a:r>
            <a:r>
              <a:rPr lang="en-US" altLang="ko-KR" sz="2400" b="1" dirty="0" smtClean="0"/>
              <a:t>J.246, </a:t>
            </a:r>
          </a:p>
          <a:p>
            <a:pPr marL="342900" indent="-342900">
              <a:buFont typeface="Wingdings" panose="05000000000000000000" pitchFamily="2" charset="2"/>
              <a:buChar char="Ø"/>
            </a:pPr>
            <a:r>
              <a:rPr lang="en-US" altLang="ko-KR" sz="2400" b="1" dirty="0" smtClean="0"/>
              <a:t>VQEG RRNR-TV: </a:t>
            </a:r>
            <a:r>
              <a:rPr lang="en-US" altLang="ko-KR" sz="2400" b="1" dirty="0"/>
              <a:t>ITU-T </a:t>
            </a:r>
            <a:r>
              <a:rPr lang="en-US" altLang="ko-KR" sz="2400" b="1" dirty="0" smtClean="0"/>
              <a:t>J.249</a:t>
            </a:r>
          </a:p>
          <a:p>
            <a:pPr marL="342900" indent="-342900">
              <a:buFont typeface="Wingdings" panose="05000000000000000000" pitchFamily="2" charset="2"/>
              <a:buChar char="Ø"/>
            </a:pPr>
            <a:r>
              <a:rPr lang="en-US" altLang="ko-KR" sz="2400" b="1" dirty="0" smtClean="0"/>
              <a:t>VQEG HDTV Phase I: </a:t>
            </a:r>
            <a:r>
              <a:rPr lang="en-US" altLang="ko-KR" sz="2400" b="1" dirty="0"/>
              <a:t>ITU-T </a:t>
            </a:r>
            <a:r>
              <a:rPr lang="en-US" altLang="ko-KR" sz="2400" b="1" dirty="0" smtClean="0"/>
              <a:t>J.341, J.342</a:t>
            </a:r>
          </a:p>
          <a:p>
            <a:pPr marL="342900" indent="-342900">
              <a:buFont typeface="Wingdings" panose="05000000000000000000" pitchFamily="2" charset="2"/>
              <a:buChar char="Ø"/>
            </a:pPr>
            <a:r>
              <a:rPr lang="en-US" altLang="ko-KR" sz="2400" b="1" dirty="0" smtClean="0"/>
              <a:t>VQEG Hybrid Perceptual/</a:t>
            </a:r>
            <a:r>
              <a:rPr lang="en-US" altLang="ko-KR" sz="2400" b="1" dirty="0" err="1" smtClean="0"/>
              <a:t>Bitstream</a:t>
            </a:r>
            <a:r>
              <a:rPr lang="en-US" altLang="ko-KR" sz="2400" b="1" dirty="0" smtClean="0"/>
              <a:t>: </a:t>
            </a:r>
            <a:r>
              <a:rPr lang="en-US" altLang="ko-KR" sz="2400" b="1" dirty="0"/>
              <a:t>ITU-T </a:t>
            </a:r>
            <a:r>
              <a:rPr lang="en-US" altLang="ko-KR" sz="2400" b="1" dirty="0" smtClean="0"/>
              <a:t>J.343</a:t>
            </a:r>
          </a:p>
        </p:txBody>
      </p:sp>
    </p:spTree>
    <p:extLst>
      <p:ext uri="{BB962C8B-B14F-4D97-AF65-F5344CB8AC3E}">
        <p14:creationId xmlns:p14="http://schemas.microsoft.com/office/powerpoint/2010/main" val="1884330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251520" y="980728"/>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38952" y="1124744"/>
            <a:ext cx="8725536" cy="4708981"/>
          </a:xfrm>
          <a:prstGeom prst="rect">
            <a:avLst/>
          </a:prstGeom>
          <a:noFill/>
        </p:spPr>
        <p:txBody>
          <a:bodyPr wrap="square" rtlCol="0">
            <a:spAutoFit/>
          </a:bodyPr>
          <a:lstStyle/>
          <a:p>
            <a:pPr marL="342900" indent="-342900">
              <a:buFont typeface="Wingdings" panose="05000000000000000000" pitchFamily="2" charset="2"/>
              <a:buChar char="Ø"/>
            </a:pPr>
            <a:r>
              <a:rPr lang="en-US" altLang="ko-KR" sz="2000" b="1" dirty="0" smtClean="0"/>
              <a:t>J.144: Objective </a:t>
            </a:r>
            <a:r>
              <a:rPr lang="en-US" altLang="ko-KR" sz="2000" b="1" dirty="0"/>
              <a:t>perceptual video quality measurement techniques </a:t>
            </a:r>
            <a:r>
              <a:rPr lang="en-US" altLang="ko-KR" sz="2000" b="1" dirty="0" smtClean="0"/>
              <a:t>for</a:t>
            </a:r>
            <a:br>
              <a:rPr lang="en-US" altLang="ko-KR" sz="2000" b="1" dirty="0" smtClean="0"/>
            </a:br>
            <a:r>
              <a:rPr lang="en-US" altLang="ko-KR" sz="2000" b="1" dirty="0" smtClean="0"/>
              <a:t>           </a:t>
            </a:r>
            <a:r>
              <a:rPr lang="en-US" altLang="ko-KR" sz="2000" b="1" dirty="0"/>
              <a:t>digital cable television in the presence of a full </a:t>
            </a:r>
            <a:r>
              <a:rPr lang="en-US" altLang="ko-KR" sz="2000" b="1" dirty="0" smtClean="0"/>
              <a:t>reference</a:t>
            </a:r>
          </a:p>
          <a:p>
            <a:pPr marL="342900" indent="-342900">
              <a:buFont typeface="Wingdings" panose="05000000000000000000" pitchFamily="2" charset="2"/>
              <a:buChar char="Ø"/>
            </a:pPr>
            <a:r>
              <a:rPr lang="en-US" altLang="ko-KR" sz="2000" b="1" dirty="0" smtClean="0"/>
              <a:t>J.246: Perceptual </a:t>
            </a:r>
            <a:r>
              <a:rPr lang="en-US" altLang="ko-KR" sz="2000" b="1" dirty="0"/>
              <a:t>visual quality measurement techniques for multimedia </a:t>
            </a:r>
            <a:r>
              <a:rPr lang="en-US" altLang="ko-KR" sz="2000" b="1" dirty="0" smtClean="0"/>
              <a:t/>
            </a:r>
            <a:br>
              <a:rPr lang="en-US" altLang="ko-KR" sz="2000" b="1" dirty="0" smtClean="0"/>
            </a:br>
            <a:r>
              <a:rPr lang="en-US" altLang="ko-KR" sz="2000" b="1" dirty="0" smtClean="0"/>
              <a:t>            services </a:t>
            </a:r>
            <a:r>
              <a:rPr lang="en-US" altLang="ko-KR" sz="2000" b="1" dirty="0"/>
              <a:t>over digital cable television networks in the presence of </a:t>
            </a:r>
            <a:r>
              <a:rPr lang="en-US" altLang="ko-KR" sz="2000" b="1" dirty="0" smtClean="0"/>
              <a:t>a</a:t>
            </a:r>
            <a:br>
              <a:rPr lang="en-US" altLang="ko-KR" sz="2000" b="1" dirty="0" smtClean="0"/>
            </a:br>
            <a:r>
              <a:rPr lang="en-US" altLang="ko-KR" sz="2000" b="1" dirty="0" smtClean="0"/>
              <a:t>            </a:t>
            </a:r>
            <a:r>
              <a:rPr lang="en-US" altLang="ko-KR" sz="2000" b="1" dirty="0"/>
              <a:t>reduced bandwidth reference </a:t>
            </a:r>
            <a:endParaRPr lang="en-US" altLang="ko-KR" sz="2000" b="1" dirty="0" smtClean="0"/>
          </a:p>
          <a:p>
            <a:pPr marL="342900" indent="-342900">
              <a:buFont typeface="Wingdings" panose="05000000000000000000" pitchFamily="2" charset="2"/>
              <a:buChar char="Ø"/>
            </a:pPr>
            <a:r>
              <a:rPr lang="en-US" altLang="ko-KR" sz="2000" b="1" dirty="0" smtClean="0"/>
              <a:t>J.247: Objective </a:t>
            </a:r>
            <a:r>
              <a:rPr lang="en-US" altLang="ko-KR" sz="2000" b="1" dirty="0"/>
              <a:t>perceptual multimedia video quality measurement in </a:t>
            </a:r>
            <a:r>
              <a:rPr lang="en-US" altLang="ko-KR" sz="2000" b="1" dirty="0" smtClean="0"/>
              <a:t>the</a:t>
            </a:r>
            <a:br>
              <a:rPr lang="en-US" altLang="ko-KR" sz="2000" b="1" dirty="0" smtClean="0"/>
            </a:br>
            <a:r>
              <a:rPr lang="en-US" altLang="ko-KR" sz="2000" b="1" dirty="0" smtClean="0"/>
              <a:t>            </a:t>
            </a:r>
            <a:r>
              <a:rPr lang="en-US" altLang="ko-KR" sz="2000" b="1" dirty="0"/>
              <a:t>presence of a full </a:t>
            </a:r>
            <a:r>
              <a:rPr lang="en-US" altLang="ko-KR" sz="2000" b="1" dirty="0" smtClean="0"/>
              <a:t>reference</a:t>
            </a:r>
          </a:p>
          <a:p>
            <a:pPr marL="342900" indent="-342900">
              <a:buFont typeface="Wingdings" panose="05000000000000000000" pitchFamily="2" charset="2"/>
              <a:buChar char="Ø"/>
            </a:pPr>
            <a:r>
              <a:rPr lang="en-US" altLang="ko-KR" sz="2000" b="1" dirty="0" smtClean="0"/>
              <a:t>J.249: Perceptual </a:t>
            </a:r>
            <a:r>
              <a:rPr lang="en-US" altLang="ko-KR" sz="2000" b="1" dirty="0"/>
              <a:t>video quality measurement techniques for digital cable </a:t>
            </a:r>
            <a:r>
              <a:rPr lang="en-US" altLang="ko-KR" sz="2000" b="1" dirty="0" smtClean="0"/>
              <a:t/>
            </a:r>
            <a:br>
              <a:rPr lang="en-US" altLang="ko-KR" sz="2000" b="1" dirty="0" smtClean="0"/>
            </a:br>
            <a:r>
              <a:rPr lang="en-US" altLang="ko-KR" sz="2000" b="1" dirty="0" smtClean="0"/>
              <a:t>            television </a:t>
            </a:r>
            <a:r>
              <a:rPr lang="en-US" altLang="ko-KR" sz="2000" b="1" dirty="0"/>
              <a:t>in the presence of a reduced </a:t>
            </a:r>
            <a:r>
              <a:rPr lang="en-US" altLang="ko-KR" sz="2000" b="1" dirty="0" smtClean="0"/>
              <a:t>reference</a:t>
            </a:r>
          </a:p>
          <a:p>
            <a:pPr marL="342900" indent="-342900">
              <a:buFont typeface="Wingdings" panose="05000000000000000000" pitchFamily="2" charset="2"/>
              <a:buChar char="Ø"/>
            </a:pPr>
            <a:r>
              <a:rPr lang="en-US" altLang="ko-KR" sz="2000" b="1" dirty="0" smtClean="0"/>
              <a:t>J.341: Objective </a:t>
            </a:r>
            <a:r>
              <a:rPr lang="en-US" altLang="ko-KR" sz="2000" b="1" dirty="0"/>
              <a:t>perceptual multimedia video quality measurement of </a:t>
            </a:r>
            <a:r>
              <a:rPr lang="en-US" altLang="ko-KR" sz="2000" b="1" dirty="0" smtClean="0"/>
              <a:t/>
            </a:r>
            <a:br>
              <a:rPr lang="en-US" altLang="ko-KR" sz="2000" b="1" dirty="0" smtClean="0"/>
            </a:br>
            <a:r>
              <a:rPr lang="en-US" altLang="ko-KR" sz="2000" b="1" dirty="0" smtClean="0"/>
              <a:t>            HDTV </a:t>
            </a:r>
            <a:r>
              <a:rPr lang="en-US" altLang="ko-KR" sz="2000" b="1" dirty="0"/>
              <a:t>for digital cable television in the presence of a full reference </a:t>
            </a:r>
            <a:endParaRPr lang="en-US" altLang="ko-KR" sz="2000" b="1" dirty="0" smtClean="0"/>
          </a:p>
          <a:p>
            <a:pPr marL="342900" indent="-342900">
              <a:buFont typeface="Wingdings" panose="05000000000000000000" pitchFamily="2" charset="2"/>
              <a:buChar char="Ø"/>
            </a:pPr>
            <a:r>
              <a:rPr lang="en-US" altLang="ko-KR" sz="2000" b="1" dirty="0" smtClean="0"/>
              <a:t>J.342: Objective </a:t>
            </a:r>
            <a:r>
              <a:rPr lang="en-US" altLang="ko-KR" sz="2000" b="1" dirty="0"/>
              <a:t>multimedia video quality measurement of HDTV </a:t>
            </a:r>
            <a:r>
              <a:rPr lang="en-US" altLang="ko-KR" sz="2000" b="1" dirty="0" smtClean="0"/>
              <a:t>for</a:t>
            </a:r>
            <a:br>
              <a:rPr lang="en-US" altLang="ko-KR" sz="2000" b="1" dirty="0" smtClean="0"/>
            </a:br>
            <a:r>
              <a:rPr lang="en-US" altLang="ko-KR" sz="2000" b="1" dirty="0" smtClean="0"/>
              <a:t>            </a:t>
            </a:r>
            <a:r>
              <a:rPr lang="en-US" altLang="ko-KR" sz="2000" b="1" dirty="0"/>
              <a:t>digital cable television in the presence of a reduced reference signal )</a:t>
            </a:r>
            <a:endParaRPr lang="en-US" altLang="ko-KR" sz="2000" b="1" dirty="0" smtClean="0"/>
          </a:p>
          <a:p>
            <a:pPr marL="342900" indent="-342900">
              <a:buFont typeface="Wingdings" panose="05000000000000000000" pitchFamily="2" charset="2"/>
              <a:buChar char="Ø"/>
            </a:pPr>
            <a:r>
              <a:rPr lang="en-US" altLang="ko-KR" sz="2000" b="1" dirty="0" smtClean="0"/>
              <a:t>J.343: Hybrid </a:t>
            </a:r>
            <a:r>
              <a:rPr lang="en-US" altLang="ko-KR" sz="2000" b="1" dirty="0"/>
              <a:t>perceptual </a:t>
            </a:r>
            <a:r>
              <a:rPr lang="en-US" altLang="ko-KR" sz="2000" b="1" dirty="0" err="1"/>
              <a:t>bitstream</a:t>
            </a:r>
            <a:r>
              <a:rPr lang="en-US" altLang="ko-KR" sz="2000" b="1" dirty="0"/>
              <a:t> models for objective video quality </a:t>
            </a:r>
            <a:r>
              <a:rPr lang="en-US" altLang="ko-KR" sz="2000" b="1" dirty="0" smtClean="0"/>
              <a:t/>
            </a:r>
            <a:br>
              <a:rPr lang="en-US" altLang="ko-KR" sz="2000" b="1" dirty="0" smtClean="0"/>
            </a:br>
            <a:r>
              <a:rPr lang="en-US" altLang="ko-KR" sz="2000" b="1" dirty="0" smtClean="0"/>
              <a:t>            measurements </a:t>
            </a:r>
          </a:p>
        </p:txBody>
      </p:sp>
    </p:spTree>
    <p:extLst>
      <p:ext uri="{BB962C8B-B14F-4D97-AF65-F5344CB8AC3E}">
        <p14:creationId xmlns:p14="http://schemas.microsoft.com/office/powerpoint/2010/main" val="1784460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1052736"/>
            <a:ext cx="8429400" cy="4832092"/>
          </a:xfrm>
          <a:prstGeom prst="rect">
            <a:avLst/>
          </a:prstGeom>
          <a:noFill/>
        </p:spPr>
        <p:txBody>
          <a:bodyPr wrap="square" rtlCol="0">
            <a:spAutoFit/>
          </a:bodyPr>
          <a:lstStyle/>
          <a:p>
            <a:pPr marL="285750" indent="-285750">
              <a:buFont typeface="Arial" panose="020B0604020202020204" pitchFamily="34" charset="0"/>
              <a:buChar char="•"/>
            </a:pPr>
            <a:r>
              <a:rPr lang="en-US" altLang="ko-KR" sz="2400" b="1" dirty="0" smtClean="0">
                <a:solidFill>
                  <a:srgbClr val="FF0000"/>
                </a:solidFill>
              </a:rPr>
              <a:t>Work </a:t>
            </a:r>
            <a:r>
              <a:rPr lang="en-US" altLang="ko-KR" sz="2400" b="1" dirty="0" smtClean="0">
                <a:solidFill>
                  <a:srgbClr val="FF0000"/>
                </a:solidFill>
              </a:rPr>
              <a:t>items of ITU-T SG12 Question 19 </a:t>
            </a:r>
            <a:endParaRPr lang="en-US" altLang="ko-KR" sz="2400" b="1" dirty="0" smtClean="0">
              <a:solidFill>
                <a:srgbClr val="FF0000"/>
              </a:solidFill>
            </a:endParaRPr>
          </a:p>
          <a:p>
            <a:pPr marL="285750" indent="-285750">
              <a:buFont typeface="Arial" panose="020B0604020202020204" pitchFamily="34" charset="0"/>
              <a:buChar char="•"/>
            </a:pPr>
            <a:r>
              <a:rPr lang="en-US" altLang="ko-KR" sz="2000" b="1" dirty="0" err="1" smtClean="0"/>
              <a:t>J.noref</a:t>
            </a:r>
            <a:r>
              <a:rPr lang="en-US" altLang="ko-KR" sz="2000" b="1" dirty="0"/>
              <a:t>: Perceptual </a:t>
            </a:r>
            <a:r>
              <a:rPr lang="en-US" altLang="ko-KR" sz="2000" b="1" dirty="0"/>
              <a:t>video quality measurement techniques for digital </a:t>
            </a:r>
            <a:r>
              <a:rPr lang="en-US" altLang="ko-KR" sz="2000" b="1" dirty="0" smtClean="0"/>
              <a:t/>
            </a:r>
            <a:br>
              <a:rPr lang="en-US" altLang="ko-KR" sz="2000" b="1" dirty="0" smtClean="0"/>
            </a:br>
            <a:r>
              <a:rPr lang="en-US" altLang="ko-KR" sz="2000" b="1" dirty="0" smtClean="0"/>
              <a:t>               cable </a:t>
            </a:r>
            <a:r>
              <a:rPr lang="en-US" altLang="ko-KR" sz="2000" b="1" dirty="0"/>
              <a:t>television in the absence of a </a:t>
            </a:r>
            <a:r>
              <a:rPr lang="en-US" altLang="ko-KR" sz="2000" b="1" dirty="0"/>
              <a:t>reference</a:t>
            </a:r>
          </a:p>
          <a:p>
            <a:pPr marL="285750" indent="-285750">
              <a:buFont typeface="Arial" panose="020B0604020202020204" pitchFamily="34" charset="0"/>
              <a:buChar char="•"/>
            </a:pPr>
            <a:r>
              <a:rPr lang="en-US" altLang="ko-KR" sz="2000" b="1" dirty="0"/>
              <a:t>J.343rev</a:t>
            </a:r>
            <a:r>
              <a:rPr lang="en-US" altLang="ko-KR" sz="2000" b="1" dirty="0" smtClean="0"/>
              <a:t>: </a:t>
            </a:r>
            <a:r>
              <a:rPr lang="en-US" altLang="ko-KR" sz="2000" b="1" dirty="0"/>
              <a:t>Hybrid perceptual/</a:t>
            </a:r>
            <a:r>
              <a:rPr lang="en-US" altLang="ko-KR" sz="2000" b="1" dirty="0" err="1"/>
              <a:t>bitstream</a:t>
            </a:r>
            <a:r>
              <a:rPr lang="en-US" altLang="ko-KR" sz="2000" b="1" dirty="0"/>
              <a:t> models for objective video </a:t>
            </a:r>
            <a:r>
              <a:rPr lang="en-US" altLang="ko-KR" sz="2000" b="1" dirty="0" smtClean="0"/>
              <a:t/>
            </a:r>
            <a:br>
              <a:rPr lang="en-US" altLang="ko-KR" sz="2000" b="1" dirty="0" smtClean="0"/>
            </a:br>
            <a:r>
              <a:rPr lang="en-US" altLang="ko-KR" sz="2000" b="1" dirty="0" smtClean="0"/>
              <a:t>                 quality </a:t>
            </a:r>
            <a:r>
              <a:rPr lang="en-US" altLang="ko-KR" sz="2000" b="1" dirty="0"/>
              <a:t>measurements </a:t>
            </a:r>
            <a:endParaRPr lang="en-US" altLang="ko-KR" sz="2000" b="1" dirty="0" smtClean="0"/>
          </a:p>
          <a:p>
            <a:pPr marL="285750" indent="-285750">
              <a:buFont typeface="Arial" panose="020B0604020202020204" pitchFamily="34" charset="0"/>
              <a:buChar char="•"/>
            </a:pPr>
            <a:r>
              <a:rPr lang="en-US" altLang="ko-KR" sz="2000" b="1" dirty="0" err="1" smtClean="0"/>
              <a:t>J.op-tr</a:t>
            </a:r>
            <a:r>
              <a:rPr lang="en-US" altLang="ko-KR" sz="2000" b="1" dirty="0"/>
              <a:t>: Methods for Optimizing Bitrates and Transmission </a:t>
            </a:r>
            <a:r>
              <a:rPr lang="en-US" altLang="ko-KR" sz="2000" b="1" dirty="0" smtClean="0"/>
              <a:t>Resolution</a:t>
            </a:r>
            <a:br>
              <a:rPr lang="en-US" altLang="ko-KR" sz="2000" b="1" dirty="0" smtClean="0"/>
            </a:br>
            <a:r>
              <a:rPr lang="en-US" altLang="ko-KR" sz="2000" b="1" dirty="0" smtClean="0"/>
              <a:t>              </a:t>
            </a:r>
            <a:r>
              <a:rPr lang="en-US" altLang="ko-KR" sz="2000" b="1" dirty="0"/>
              <a:t>by Considering Display Characteristics and Available Bandwidth </a:t>
            </a:r>
            <a:endParaRPr lang="en-US" altLang="ko-KR" sz="2000" b="1" dirty="0" smtClean="0"/>
          </a:p>
          <a:p>
            <a:pPr marL="285750" indent="-285750">
              <a:buFont typeface="Arial" panose="020B0604020202020204" pitchFamily="34" charset="0"/>
              <a:buChar char="•"/>
            </a:pPr>
            <a:r>
              <a:rPr lang="en-US" altLang="ko-KR" sz="2000" b="1" dirty="0" err="1" smtClean="0"/>
              <a:t>J.src-vq</a:t>
            </a:r>
            <a:r>
              <a:rPr lang="en-US" altLang="ko-KR" sz="2000" b="1" dirty="0"/>
              <a:t>: Objective Assessment Methods for Source Video Quality at the </a:t>
            </a:r>
            <a:r>
              <a:rPr lang="en-US" altLang="ko-KR" sz="2000" b="1" dirty="0" smtClean="0"/>
              <a:t/>
            </a:r>
            <a:br>
              <a:rPr lang="en-US" altLang="ko-KR" sz="2000" b="1" dirty="0" smtClean="0"/>
            </a:br>
            <a:r>
              <a:rPr lang="en-US" altLang="ko-KR" sz="2000" b="1" dirty="0" smtClean="0"/>
              <a:t>                </a:t>
            </a:r>
            <a:r>
              <a:rPr lang="en-US" altLang="ko-KR" sz="2000" b="1" dirty="0" err="1" smtClean="0"/>
              <a:t>Headend</a:t>
            </a:r>
            <a:endParaRPr lang="en-US" altLang="ko-KR" sz="2000" b="1" dirty="0" smtClean="0"/>
          </a:p>
          <a:p>
            <a:pPr marL="285750" indent="-285750">
              <a:buFont typeface="Arial" panose="020B0604020202020204" pitchFamily="34" charset="0"/>
              <a:buChar char="•"/>
            </a:pPr>
            <a:r>
              <a:rPr lang="en-US" altLang="ko-KR" sz="2000" b="1" dirty="0" err="1" smtClean="0"/>
              <a:t>J.q-uhd</a:t>
            </a:r>
            <a:r>
              <a:rPr lang="en-US" altLang="ko-KR" sz="2000" b="1" dirty="0"/>
              <a:t>: Quality measurement methods for UHD services</a:t>
            </a:r>
            <a:endParaRPr lang="en-US" altLang="ko-KR" sz="2000" b="1" dirty="0" smtClean="0"/>
          </a:p>
          <a:p>
            <a:pPr marL="285750" indent="-285750">
              <a:buFont typeface="Arial" panose="020B0604020202020204" pitchFamily="34" charset="0"/>
              <a:buChar char="•"/>
            </a:pPr>
            <a:r>
              <a:rPr lang="en-US" altLang="ko-KR" sz="2000" b="1" dirty="0"/>
              <a:t>P.910rev: Subjective video quality assessment methods for multimedia </a:t>
            </a:r>
            <a:r>
              <a:rPr lang="en-US" altLang="ko-KR" sz="2000" b="1" dirty="0" smtClean="0"/>
              <a:t/>
            </a:r>
            <a:br>
              <a:rPr lang="en-US" altLang="ko-KR" sz="2000" b="1" dirty="0" smtClean="0"/>
            </a:br>
            <a:r>
              <a:rPr lang="en-US" altLang="ko-KR" sz="2000" b="1" dirty="0" smtClean="0"/>
              <a:t>                 applications </a:t>
            </a:r>
            <a:endParaRPr lang="en-US" altLang="ko-KR" sz="2000" b="1" dirty="0" smtClean="0"/>
          </a:p>
          <a:p>
            <a:pPr marL="285750" indent="-285750">
              <a:buFont typeface="Arial" panose="020B0604020202020204" pitchFamily="34" charset="0"/>
              <a:buChar char="•"/>
            </a:pPr>
            <a:r>
              <a:rPr lang="en-US" altLang="ko-KR" sz="2000" b="1" dirty="0"/>
              <a:t>P.913ref: </a:t>
            </a:r>
            <a:r>
              <a:rPr lang="en-US" altLang="ko-KR" sz="2000" b="1" dirty="0" smtClean="0"/>
              <a:t>Methods </a:t>
            </a:r>
            <a:r>
              <a:rPr lang="en-US" altLang="ko-KR" sz="2000" b="1" dirty="0"/>
              <a:t>for the subjective assessment of video quality, audio </a:t>
            </a:r>
            <a:r>
              <a:rPr lang="en-US" altLang="ko-KR" sz="2000" b="1" dirty="0" smtClean="0"/>
              <a:t/>
            </a:r>
            <a:br>
              <a:rPr lang="en-US" altLang="ko-KR" sz="2000" b="1" dirty="0" smtClean="0"/>
            </a:br>
            <a:r>
              <a:rPr lang="en-US" altLang="ko-KR" sz="2000" b="1" dirty="0" smtClean="0"/>
              <a:t>                quality </a:t>
            </a:r>
            <a:r>
              <a:rPr lang="en-US" altLang="ko-KR" sz="2000" b="1" dirty="0"/>
              <a:t>and audiovisual quality of Internet video and </a:t>
            </a:r>
            <a:r>
              <a:rPr lang="en-US" altLang="ko-KR" sz="2000" b="1" dirty="0" smtClean="0"/>
              <a:t/>
            </a:r>
            <a:br>
              <a:rPr lang="en-US" altLang="ko-KR" sz="2000" b="1" dirty="0" smtClean="0"/>
            </a:br>
            <a:r>
              <a:rPr lang="en-US" altLang="ko-KR" sz="2000" b="1" dirty="0" smtClean="0"/>
              <a:t>                distribution </a:t>
            </a:r>
            <a:r>
              <a:rPr lang="en-US" altLang="ko-KR" sz="2000" b="1" dirty="0"/>
              <a:t>quality television in any environment</a:t>
            </a:r>
            <a:r>
              <a:rPr lang="en-US" altLang="ko-KR" sz="2400" b="1" dirty="0"/>
              <a:t> </a:t>
            </a:r>
            <a:endParaRPr lang="ko-KR" altLang="en-US" dirty="0"/>
          </a:p>
        </p:txBody>
      </p:sp>
    </p:spTree>
    <p:extLst>
      <p:ext uri="{BB962C8B-B14F-4D97-AF65-F5344CB8AC3E}">
        <p14:creationId xmlns:p14="http://schemas.microsoft.com/office/powerpoint/2010/main" val="1395155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908720"/>
            <a:ext cx="8280920" cy="4708981"/>
          </a:xfrm>
          <a:prstGeom prst="rect">
            <a:avLst/>
          </a:prstGeom>
          <a:noFill/>
        </p:spPr>
        <p:txBody>
          <a:bodyPr wrap="square" rtlCol="0">
            <a:spAutoFit/>
          </a:bodyPr>
          <a:lstStyle/>
          <a:p>
            <a:r>
              <a:rPr lang="en-US" altLang="ko-KR" sz="2000" b="1" dirty="0" smtClean="0">
                <a:solidFill>
                  <a:srgbClr val="002060"/>
                </a:solidFill>
              </a:rPr>
              <a:t>2018 November Meeting:</a:t>
            </a:r>
          </a:p>
          <a:p>
            <a:pPr marL="285750" indent="-285750">
              <a:buFont typeface="Arial" panose="020B0604020202020204" pitchFamily="34" charset="0"/>
              <a:buChar char="•"/>
            </a:pPr>
            <a:r>
              <a:rPr lang="en-US" altLang="ko-KR" sz="2000" b="1" dirty="0" smtClean="0">
                <a:solidFill>
                  <a:srgbClr val="C00000"/>
                </a:solidFill>
              </a:rPr>
              <a:t>C270: Influence on multiple comparison on evaluation of objective quality metrics and the number of test subjects (</a:t>
            </a:r>
            <a:r>
              <a:rPr lang="en-US" altLang="ko-KR" sz="2000" b="1" dirty="0" err="1" smtClean="0">
                <a:solidFill>
                  <a:srgbClr val="C00000"/>
                </a:solidFill>
              </a:rPr>
              <a:t>Telefon</a:t>
            </a:r>
            <a:r>
              <a:rPr lang="en-US" altLang="ko-KR" sz="2000" b="1" dirty="0" smtClean="0">
                <a:solidFill>
                  <a:srgbClr val="C00000"/>
                </a:solidFill>
              </a:rPr>
              <a:t> AB - LM Ericsson, Deutsche Telekom AG)</a:t>
            </a:r>
          </a:p>
          <a:p>
            <a:pPr marL="285750" indent="-285750">
              <a:buFont typeface="Arial" panose="020B0604020202020204" pitchFamily="34" charset="0"/>
              <a:buChar char="•"/>
            </a:pPr>
            <a:r>
              <a:rPr lang="en-US" altLang="ko-KR" sz="2000" b="1" dirty="0" smtClean="0"/>
              <a:t>[</a:t>
            </a:r>
            <a:r>
              <a:rPr lang="en-US" altLang="ko-KR" sz="2000" b="1" dirty="0"/>
              <a:t>Abstract] In subjective video quality tests, statistical significance comparisons are commonly used to determine whether two Mean Opinion Scores (MOS) significantly differ from each other. These analyses typically ignore the impact of multiple comparisons on significance testing, and by consequence reach conclusions that are not supported by the data. This problem can be fixed </a:t>
            </a:r>
            <a:r>
              <a:rPr lang="en-US" altLang="ko-KR" sz="2000" b="1" dirty="0">
                <a:solidFill>
                  <a:srgbClr val="FF0000"/>
                </a:solidFill>
              </a:rPr>
              <a:t>by increasing the number of test subjects to accommodate the planned analyses</a:t>
            </a:r>
            <a:r>
              <a:rPr lang="en-US" altLang="ko-KR" sz="2000" b="1" dirty="0"/>
              <a:t>. More information is supplied by a recently published journal paper by </a:t>
            </a:r>
            <a:r>
              <a:rPr lang="en-US" altLang="ko-KR" sz="2000" b="1" dirty="0" err="1"/>
              <a:t>Brunnström</a:t>
            </a:r>
            <a:r>
              <a:rPr lang="en-US" altLang="ko-KR" sz="2000" b="1" dirty="0"/>
              <a:t> and </a:t>
            </a:r>
            <a:r>
              <a:rPr lang="en-US" altLang="ko-KR" sz="2000" b="1" dirty="0" err="1"/>
              <a:t>Barkowsky</a:t>
            </a:r>
            <a:r>
              <a:rPr lang="en-US" altLang="ko-KR" sz="2000" b="1" dirty="0"/>
              <a:t>[1]. This paper also describes the influence on the evaluation of objective quality metrics and shows that multiple comparisons can have large impact on the outcome. </a:t>
            </a:r>
            <a:endParaRPr lang="en-US" altLang="ko-KR" sz="2000" b="1" dirty="0" smtClean="0"/>
          </a:p>
        </p:txBody>
      </p:sp>
    </p:spTree>
    <p:extLst>
      <p:ext uri="{BB962C8B-B14F-4D97-AF65-F5344CB8AC3E}">
        <p14:creationId xmlns:p14="http://schemas.microsoft.com/office/powerpoint/2010/main" val="3767375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908720"/>
            <a:ext cx="8280920" cy="5232202"/>
          </a:xfrm>
          <a:prstGeom prst="rect">
            <a:avLst/>
          </a:prstGeom>
          <a:noFill/>
        </p:spPr>
        <p:txBody>
          <a:bodyPr wrap="square" rtlCol="0">
            <a:spAutoFit/>
          </a:bodyPr>
          <a:lstStyle/>
          <a:p>
            <a:r>
              <a:rPr lang="en-US" altLang="ko-KR" sz="2000" b="1" dirty="0" smtClean="0">
                <a:solidFill>
                  <a:srgbClr val="002060"/>
                </a:solidFill>
              </a:rPr>
              <a:t>2018 November Meeting:</a:t>
            </a:r>
          </a:p>
          <a:p>
            <a:pPr marL="285750" indent="-285750">
              <a:buFont typeface="Arial" panose="020B0604020202020204" pitchFamily="34" charset="0"/>
              <a:buChar char="•"/>
            </a:pPr>
            <a:r>
              <a:rPr lang="en-US" altLang="ko-KR" sz="2000" b="1" dirty="0" smtClean="0">
                <a:solidFill>
                  <a:srgbClr val="C00000"/>
                </a:solidFill>
              </a:rPr>
              <a:t>C270: Influence on multiple comparison on evaluation of objective quality metrics and the number of test subjects (</a:t>
            </a:r>
            <a:r>
              <a:rPr lang="en-US" altLang="ko-KR" sz="2000" b="1" dirty="0" err="1" smtClean="0">
                <a:solidFill>
                  <a:srgbClr val="C00000"/>
                </a:solidFill>
              </a:rPr>
              <a:t>Telefon</a:t>
            </a:r>
            <a:r>
              <a:rPr lang="en-US" altLang="ko-KR" sz="2000" b="1" dirty="0" smtClean="0">
                <a:solidFill>
                  <a:srgbClr val="C00000"/>
                </a:solidFill>
              </a:rPr>
              <a:t> AB - LM Ericsson, Deutsche Telekom AG)</a:t>
            </a:r>
          </a:p>
          <a:p>
            <a:pPr marL="285750" indent="-285750">
              <a:buFont typeface="Arial" panose="020B0604020202020204" pitchFamily="34" charset="0"/>
              <a:buChar char="•"/>
            </a:pPr>
            <a:endParaRPr lang="en-US" altLang="ko-KR" sz="2000" b="1" dirty="0" smtClean="0">
              <a:solidFill>
                <a:srgbClr val="C00000"/>
              </a:solidFill>
            </a:endParaRPr>
          </a:p>
          <a:p>
            <a:pPr marL="285750" indent="-285750">
              <a:buFont typeface="Arial" panose="020B0604020202020204" pitchFamily="34" charset="0"/>
              <a:buChar char="•"/>
            </a:pPr>
            <a:r>
              <a:rPr lang="en-US" altLang="ko-KR" sz="2400" b="1" dirty="0"/>
              <a:t>Proposal: We propose to revise the ITU Recommendations that use statistical tests for MOS comparisons. These Recs. need to describe this problem and recommend best practices. This primarily affects the Recommendations ITU-R Rec. BT.500-13, ITU-T Rec. P.910, ITU-T Rec. P.913, ITU-T Rec. P.800, and ITU-T Rec P.1401.</a:t>
            </a:r>
          </a:p>
          <a:p>
            <a:pPr marL="285750" indent="-285750">
              <a:buFont typeface="Arial" panose="020B0604020202020204" pitchFamily="34" charset="0"/>
              <a:buChar char="•"/>
            </a:pPr>
            <a:endParaRPr lang="en-US" altLang="ko-KR" sz="2400" b="1" dirty="0" smtClean="0"/>
          </a:p>
          <a:p>
            <a:pPr marL="285750" indent="-285750">
              <a:buFont typeface="Arial" panose="020B0604020202020204" pitchFamily="34" charset="0"/>
              <a:buChar char="•"/>
            </a:pPr>
            <a:r>
              <a:rPr lang="en-US" altLang="ko-KR" sz="2400" b="1" dirty="0" smtClean="0"/>
              <a:t>Output: Revision of P.910 and P.913 initiated</a:t>
            </a:r>
          </a:p>
          <a:p>
            <a:endParaRPr lang="en-US" altLang="ko-KR" sz="2400" b="1" dirty="0"/>
          </a:p>
          <a:p>
            <a:endParaRPr lang="ko-KR" altLang="en-US" dirty="0"/>
          </a:p>
        </p:txBody>
      </p:sp>
    </p:spTree>
    <p:extLst>
      <p:ext uri="{BB962C8B-B14F-4D97-AF65-F5344CB8AC3E}">
        <p14:creationId xmlns:p14="http://schemas.microsoft.com/office/powerpoint/2010/main" val="3758870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908720"/>
            <a:ext cx="8280920" cy="1292662"/>
          </a:xfrm>
          <a:prstGeom prst="rect">
            <a:avLst/>
          </a:prstGeom>
          <a:noFill/>
        </p:spPr>
        <p:txBody>
          <a:bodyPr wrap="square" rtlCol="0">
            <a:spAutoFit/>
          </a:bodyPr>
          <a:lstStyle/>
          <a:p>
            <a:r>
              <a:rPr lang="en-US" altLang="ko-KR" sz="2000" b="1" dirty="0" smtClean="0">
                <a:solidFill>
                  <a:srgbClr val="002060"/>
                </a:solidFill>
              </a:rPr>
              <a:t>2019 May Meeting:</a:t>
            </a:r>
          </a:p>
          <a:p>
            <a:pPr marL="285750" indent="-285750">
              <a:buFont typeface="Arial" panose="020B0604020202020204" pitchFamily="34" charset="0"/>
              <a:buChar char="•"/>
            </a:pPr>
            <a:r>
              <a:rPr lang="en-US" altLang="ko-KR" sz="2000" b="1" dirty="0" smtClean="0">
                <a:solidFill>
                  <a:srgbClr val="C00000"/>
                </a:solidFill>
              </a:rPr>
              <a:t>C348</a:t>
            </a:r>
            <a:r>
              <a:rPr lang="en-US" altLang="ko-KR" sz="2000" b="1" dirty="0">
                <a:solidFill>
                  <a:srgbClr val="C00000"/>
                </a:solidFill>
              </a:rPr>
              <a:t>: Number of viewers and MOS </a:t>
            </a:r>
            <a:r>
              <a:rPr lang="en-US" altLang="ko-KR" sz="2000" b="1" dirty="0" smtClean="0">
                <a:solidFill>
                  <a:srgbClr val="C00000"/>
                </a:solidFill>
              </a:rPr>
              <a:t>values, Korea </a:t>
            </a:r>
            <a:r>
              <a:rPr lang="en-US" altLang="ko-KR" sz="2000" b="1" dirty="0">
                <a:solidFill>
                  <a:srgbClr val="C00000"/>
                </a:solidFill>
              </a:rPr>
              <a:t>(Republic </a:t>
            </a:r>
            <a:r>
              <a:rPr lang="en-US" altLang="ko-KR" sz="2000" b="1" dirty="0" smtClean="0">
                <a:solidFill>
                  <a:srgbClr val="C00000"/>
                </a:solidFill>
              </a:rPr>
              <a:t>of). </a:t>
            </a:r>
          </a:p>
          <a:p>
            <a:pPr marL="285750" indent="-285750">
              <a:buFont typeface="Arial" panose="020B0604020202020204" pitchFamily="34" charset="0"/>
              <a:buChar char="•"/>
            </a:pPr>
            <a:endParaRPr lang="en-US" altLang="ko-KR" sz="2000" b="1" dirty="0" smtClean="0">
              <a:solidFill>
                <a:srgbClr val="C00000"/>
              </a:solidFill>
            </a:endParaRPr>
          </a:p>
          <a:p>
            <a:endParaRPr lang="ko-KR" altLang="en-US" dirty="0"/>
          </a:p>
        </p:txBody>
      </p:sp>
      <p:graphicFrame>
        <p:nvGraphicFramePr>
          <p:cNvPr id="3" name="표 2"/>
          <p:cNvGraphicFramePr>
            <a:graphicFrameLocks noGrp="1"/>
          </p:cNvGraphicFramePr>
          <p:nvPr>
            <p:extLst>
              <p:ext uri="{D42A27DB-BD31-4B8C-83A1-F6EECF244321}">
                <p14:modId xmlns:p14="http://schemas.microsoft.com/office/powerpoint/2010/main" val="141709466"/>
              </p:ext>
            </p:extLst>
          </p:nvPr>
        </p:nvGraphicFramePr>
        <p:xfrm>
          <a:off x="323529" y="1556784"/>
          <a:ext cx="8496942" cy="5301216"/>
        </p:xfrm>
        <a:graphic>
          <a:graphicData uri="http://schemas.openxmlformats.org/drawingml/2006/table">
            <a:tbl>
              <a:tblPr firstRow="1" firstCol="1" bandRow="1">
                <a:tableStyleId>{5C22544A-7EE6-4342-B048-85BDC9FD1C3A}</a:tableStyleId>
              </a:tblPr>
              <a:tblGrid>
                <a:gridCol w="3162215"/>
                <a:gridCol w="1279369"/>
                <a:gridCol w="1279369"/>
                <a:gridCol w="1279369"/>
                <a:gridCol w="1496620"/>
              </a:tblGrid>
              <a:tr h="220884">
                <a:tc>
                  <a:txBody>
                    <a:bodyPr/>
                    <a:lstStyle/>
                    <a:p>
                      <a:pPr algn="ctr">
                        <a:lnSpc>
                          <a:spcPct val="107000"/>
                        </a:lnSpc>
                        <a:spcBef>
                          <a:spcPts val="600"/>
                        </a:spcBef>
                        <a:spcAft>
                          <a:spcPts val="0"/>
                        </a:spcAft>
                      </a:pPr>
                      <a:r>
                        <a:rPr lang="en-US" sz="900" b="1" dirty="0">
                          <a:effectLst/>
                        </a:rPr>
                        <a:t>number of viewers</a:t>
                      </a:r>
                      <a:endParaRPr lang="ko-KR" sz="1000" b="1" dirty="0">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US" sz="900" b="1">
                          <a:effectLst/>
                        </a:rPr>
                        <a:t>mean</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US" sz="900" b="1">
                          <a:effectLst/>
                        </a:rPr>
                        <a:t>max</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US" sz="900" b="1">
                          <a:effectLst/>
                        </a:rPr>
                        <a:t>min</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US" sz="900" b="1">
                          <a:effectLst/>
                        </a:rPr>
                        <a:t>sd</a:t>
                      </a:r>
                      <a:endParaRPr lang="ko-KR" sz="1000" b="1">
                        <a:effectLst/>
                        <a:latin typeface="Times New Roman" panose="02020603050405020304" pitchFamily="18" charset="0"/>
                        <a:ea typeface="SimSun" panose="02010600030101010101" pitchFamily="2" charset="-122"/>
                      </a:endParaRPr>
                    </a:p>
                  </a:txBody>
                  <a:tcPr marL="53648" marR="53648" marT="0" marB="0" anchor="ctr"/>
                </a:tc>
              </a:tr>
              <a:tr h="220884">
                <a:tc>
                  <a:txBody>
                    <a:bodyPr/>
                    <a:lstStyle/>
                    <a:p>
                      <a:pPr algn="ctr">
                        <a:lnSpc>
                          <a:spcPct val="107000"/>
                        </a:lnSpc>
                        <a:spcBef>
                          <a:spcPts val="600"/>
                        </a:spcBef>
                        <a:spcAft>
                          <a:spcPts val="0"/>
                        </a:spcAft>
                      </a:pPr>
                      <a:r>
                        <a:rPr lang="en-US" sz="900" b="1" dirty="0">
                          <a:effectLst/>
                        </a:rPr>
                        <a:t>23</a:t>
                      </a:r>
                      <a:endParaRPr lang="ko-KR" sz="1000" b="1" dirty="0">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1.000</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1.000</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1.000</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0.0000558</a:t>
                      </a:r>
                      <a:endParaRPr lang="ko-KR" sz="1000" b="1">
                        <a:effectLst/>
                        <a:latin typeface="Times New Roman" panose="02020603050405020304" pitchFamily="18" charset="0"/>
                        <a:ea typeface="SimSun" panose="02010600030101010101" pitchFamily="2" charset="-122"/>
                      </a:endParaRPr>
                    </a:p>
                  </a:txBody>
                  <a:tcPr marL="53648" marR="53648" marT="0" marB="0" anchor="ctr"/>
                </a:tc>
              </a:tr>
              <a:tr h="220884">
                <a:tc>
                  <a:txBody>
                    <a:bodyPr/>
                    <a:lstStyle/>
                    <a:p>
                      <a:pPr algn="ctr">
                        <a:lnSpc>
                          <a:spcPct val="107000"/>
                        </a:lnSpc>
                        <a:spcBef>
                          <a:spcPts val="600"/>
                        </a:spcBef>
                        <a:spcAft>
                          <a:spcPts val="0"/>
                        </a:spcAft>
                      </a:pPr>
                      <a:r>
                        <a:rPr lang="en-US" sz="900" b="1">
                          <a:effectLst/>
                        </a:rPr>
                        <a:t>22</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dirty="0">
                          <a:effectLst/>
                        </a:rPr>
                        <a:t>1.000</a:t>
                      </a:r>
                      <a:endParaRPr lang="ko-KR" sz="1000" b="1" dirty="0">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0.999</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1.000</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0.0000726</a:t>
                      </a:r>
                      <a:endParaRPr lang="ko-KR" sz="1000" b="1">
                        <a:effectLst/>
                        <a:latin typeface="Times New Roman" panose="02020603050405020304" pitchFamily="18" charset="0"/>
                        <a:ea typeface="SimSun" panose="02010600030101010101" pitchFamily="2" charset="-122"/>
                      </a:endParaRPr>
                    </a:p>
                  </a:txBody>
                  <a:tcPr marL="53648" marR="53648" marT="0" marB="0" anchor="ctr"/>
                </a:tc>
              </a:tr>
              <a:tr h="220884">
                <a:tc>
                  <a:txBody>
                    <a:bodyPr/>
                    <a:lstStyle/>
                    <a:p>
                      <a:pPr algn="ctr">
                        <a:lnSpc>
                          <a:spcPct val="107000"/>
                        </a:lnSpc>
                        <a:spcBef>
                          <a:spcPts val="600"/>
                        </a:spcBef>
                        <a:spcAft>
                          <a:spcPts val="0"/>
                        </a:spcAft>
                      </a:pPr>
                      <a:r>
                        <a:rPr lang="en-US" sz="900" b="1">
                          <a:effectLst/>
                        </a:rPr>
                        <a:t>21</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0.999</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0.999</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0.999</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0.0001157</a:t>
                      </a:r>
                      <a:endParaRPr lang="ko-KR" sz="1000" b="1">
                        <a:effectLst/>
                        <a:latin typeface="Times New Roman" panose="02020603050405020304" pitchFamily="18" charset="0"/>
                        <a:ea typeface="SimSun" panose="02010600030101010101" pitchFamily="2" charset="-122"/>
                      </a:endParaRPr>
                    </a:p>
                  </a:txBody>
                  <a:tcPr marL="53648" marR="53648" marT="0" marB="0" anchor="ctr"/>
                </a:tc>
              </a:tr>
              <a:tr h="220884">
                <a:tc>
                  <a:txBody>
                    <a:bodyPr/>
                    <a:lstStyle/>
                    <a:p>
                      <a:pPr algn="ctr">
                        <a:lnSpc>
                          <a:spcPct val="107000"/>
                        </a:lnSpc>
                        <a:spcBef>
                          <a:spcPts val="600"/>
                        </a:spcBef>
                        <a:spcAft>
                          <a:spcPts val="0"/>
                        </a:spcAft>
                      </a:pPr>
                      <a:r>
                        <a:rPr lang="en-US" sz="900" b="1">
                          <a:effectLst/>
                        </a:rPr>
                        <a:t>20</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0.999</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0.999</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0.999</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0.0001484</a:t>
                      </a:r>
                      <a:endParaRPr lang="ko-KR" sz="1000" b="1">
                        <a:effectLst/>
                        <a:latin typeface="Times New Roman" panose="02020603050405020304" pitchFamily="18" charset="0"/>
                        <a:ea typeface="SimSun" panose="02010600030101010101" pitchFamily="2" charset="-122"/>
                      </a:endParaRPr>
                    </a:p>
                  </a:txBody>
                  <a:tcPr marL="53648" marR="53648" marT="0" marB="0" anchor="ctr"/>
                </a:tc>
              </a:tr>
              <a:tr h="220884">
                <a:tc>
                  <a:txBody>
                    <a:bodyPr/>
                    <a:lstStyle/>
                    <a:p>
                      <a:pPr algn="ctr">
                        <a:lnSpc>
                          <a:spcPct val="107000"/>
                        </a:lnSpc>
                        <a:spcBef>
                          <a:spcPts val="600"/>
                        </a:spcBef>
                        <a:spcAft>
                          <a:spcPts val="0"/>
                        </a:spcAft>
                      </a:pPr>
                      <a:r>
                        <a:rPr lang="en-US" sz="900" b="1" dirty="0">
                          <a:effectLst/>
                        </a:rPr>
                        <a:t>19</a:t>
                      </a:r>
                      <a:endParaRPr lang="ko-KR" sz="1000" b="1" dirty="0">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0.999</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dirty="0">
                          <a:effectLst/>
                        </a:rPr>
                        <a:t>0.998</a:t>
                      </a:r>
                      <a:endParaRPr lang="ko-KR" sz="1000" b="1" dirty="0">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0.999</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0.0002473</a:t>
                      </a:r>
                      <a:endParaRPr lang="ko-KR" sz="1000" b="1">
                        <a:effectLst/>
                        <a:latin typeface="Times New Roman" panose="02020603050405020304" pitchFamily="18" charset="0"/>
                        <a:ea typeface="SimSun" panose="02010600030101010101" pitchFamily="2" charset="-122"/>
                      </a:endParaRPr>
                    </a:p>
                  </a:txBody>
                  <a:tcPr marL="53648" marR="53648" marT="0" marB="0" anchor="ctr"/>
                </a:tc>
              </a:tr>
              <a:tr h="220884">
                <a:tc>
                  <a:txBody>
                    <a:bodyPr/>
                    <a:lstStyle/>
                    <a:p>
                      <a:pPr algn="ctr">
                        <a:lnSpc>
                          <a:spcPct val="107000"/>
                        </a:lnSpc>
                        <a:spcBef>
                          <a:spcPts val="600"/>
                        </a:spcBef>
                        <a:spcAft>
                          <a:spcPts val="0"/>
                        </a:spcAft>
                      </a:pPr>
                      <a:r>
                        <a:rPr lang="en-US" sz="900" b="1">
                          <a:effectLst/>
                        </a:rPr>
                        <a:t>18</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0.999</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dirty="0">
                          <a:effectLst/>
                        </a:rPr>
                        <a:t>0.998</a:t>
                      </a:r>
                      <a:endParaRPr lang="ko-KR" sz="1000" b="1" dirty="0">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0.998</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0.0002397</a:t>
                      </a:r>
                      <a:endParaRPr lang="ko-KR" sz="1000" b="1">
                        <a:effectLst/>
                        <a:latin typeface="Times New Roman" panose="02020603050405020304" pitchFamily="18" charset="0"/>
                        <a:ea typeface="SimSun" panose="02010600030101010101" pitchFamily="2" charset="-122"/>
                      </a:endParaRPr>
                    </a:p>
                  </a:txBody>
                  <a:tcPr marL="53648" marR="53648" marT="0" marB="0" anchor="ctr"/>
                </a:tc>
              </a:tr>
              <a:tr h="220884">
                <a:tc>
                  <a:txBody>
                    <a:bodyPr/>
                    <a:lstStyle/>
                    <a:p>
                      <a:pPr algn="ctr">
                        <a:lnSpc>
                          <a:spcPct val="107000"/>
                        </a:lnSpc>
                        <a:spcBef>
                          <a:spcPts val="600"/>
                        </a:spcBef>
                        <a:spcAft>
                          <a:spcPts val="0"/>
                        </a:spcAft>
                      </a:pPr>
                      <a:r>
                        <a:rPr lang="en-US" sz="900" b="1">
                          <a:effectLst/>
                        </a:rPr>
                        <a:t>17</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0.998</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0.997</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dirty="0">
                          <a:effectLst/>
                        </a:rPr>
                        <a:t>0.998</a:t>
                      </a:r>
                      <a:endParaRPr lang="ko-KR" sz="1000" b="1" dirty="0">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0.0003095</a:t>
                      </a:r>
                      <a:endParaRPr lang="ko-KR" sz="1000" b="1">
                        <a:effectLst/>
                        <a:latin typeface="Times New Roman" panose="02020603050405020304" pitchFamily="18" charset="0"/>
                        <a:ea typeface="SimSun" panose="02010600030101010101" pitchFamily="2" charset="-122"/>
                      </a:endParaRPr>
                    </a:p>
                  </a:txBody>
                  <a:tcPr marL="53648" marR="53648" marT="0" marB="0" anchor="ctr"/>
                </a:tc>
              </a:tr>
              <a:tr h="220884">
                <a:tc>
                  <a:txBody>
                    <a:bodyPr/>
                    <a:lstStyle/>
                    <a:p>
                      <a:pPr algn="ctr">
                        <a:lnSpc>
                          <a:spcPct val="107000"/>
                        </a:lnSpc>
                        <a:spcBef>
                          <a:spcPts val="600"/>
                        </a:spcBef>
                        <a:spcAft>
                          <a:spcPts val="0"/>
                        </a:spcAft>
                      </a:pPr>
                      <a:r>
                        <a:rPr lang="en-US" sz="900" b="1">
                          <a:effectLst/>
                        </a:rPr>
                        <a:t>16</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0.998</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0.997</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0.998</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0.0002921</a:t>
                      </a:r>
                      <a:endParaRPr lang="ko-KR" sz="1000" b="1">
                        <a:effectLst/>
                        <a:latin typeface="Times New Roman" panose="02020603050405020304" pitchFamily="18" charset="0"/>
                        <a:ea typeface="SimSun" panose="02010600030101010101" pitchFamily="2" charset="-122"/>
                      </a:endParaRPr>
                    </a:p>
                  </a:txBody>
                  <a:tcPr marL="53648" marR="53648" marT="0" marB="0" anchor="ctr"/>
                </a:tc>
              </a:tr>
              <a:tr h="220884">
                <a:tc>
                  <a:txBody>
                    <a:bodyPr/>
                    <a:lstStyle/>
                    <a:p>
                      <a:pPr algn="ctr">
                        <a:lnSpc>
                          <a:spcPct val="107000"/>
                        </a:lnSpc>
                        <a:spcBef>
                          <a:spcPts val="600"/>
                        </a:spcBef>
                        <a:spcAft>
                          <a:spcPts val="0"/>
                        </a:spcAft>
                      </a:pPr>
                      <a:r>
                        <a:rPr lang="en-US" sz="900" b="1">
                          <a:effectLst/>
                        </a:rPr>
                        <a:t>15</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0.998</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0.996</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dirty="0">
                          <a:effectLst/>
                        </a:rPr>
                        <a:t>0.997</a:t>
                      </a:r>
                      <a:endParaRPr lang="ko-KR" sz="1000" b="1" dirty="0">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0.0003768</a:t>
                      </a:r>
                      <a:endParaRPr lang="ko-KR" sz="1000" b="1">
                        <a:effectLst/>
                        <a:latin typeface="Times New Roman" panose="02020603050405020304" pitchFamily="18" charset="0"/>
                        <a:ea typeface="SimSun" panose="02010600030101010101" pitchFamily="2" charset="-122"/>
                      </a:endParaRPr>
                    </a:p>
                  </a:txBody>
                  <a:tcPr marL="53648" marR="53648" marT="0" marB="0" anchor="ctr"/>
                </a:tc>
              </a:tr>
              <a:tr h="220884">
                <a:tc>
                  <a:txBody>
                    <a:bodyPr/>
                    <a:lstStyle/>
                    <a:p>
                      <a:pPr algn="ctr">
                        <a:lnSpc>
                          <a:spcPct val="107000"/>
                        </a:lnSpc>
                        <a:spcBef>
                          <a:spcPts val="600"/>
                        </a:spcBef>
                        <a:spcAft>
                          <a:spcPts val="0"/>
                        </a:spcAft>
                      </a:pPr>
                      <a:r>
                        <a:rPr lang="en-US" sz="900" b="1">
                          <a:effectLst/>
                        </a:rPr>
                        <a:t>14</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0.997</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0.995</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dirty="0">
                          <a:effectLst/>
                        </a:rPr>
                        <a:t>0.997</a:t>
                      </a:r>
                      <a:endParaRPr lang="ko-KR" sz="1000" b="1" dirty="0">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0.0004553</a:t>
                      </a:r>
                      <a:endParaRPr lang="ko-KR" sz="1000" b="1">
                        <a:effectLst/>
                        <a:latin typeface="Times New Roman" panose="02020603050405020304" pitchFamily="18" charset="0"/>
                        <a:ea typeface="SimSun" panose="02010600030101010101" pitchFamily="2" charset="-122"/>
                      </a:endParaRPr>
                    </a:p>
                  </a:txBody>
                  <a:tcPr marL="53648" marR="53648" marT="0" marB="0" anchor="ctr"/>
                </a:tc>
              </a:tr>
              <a:tr h="220884">
                <a:tc>
                  <a:txBody>
                    <a:bodyPr/>
                    <a:lstStyle/>
                    <a:p>
                      <a:pPr algn="ctr">
                        <a:lnSpc>
                          <a:spcPct val="107000"/>
                        </a:lnSpc>
                        <a:spcBef>
                          <a:spcPts val="600"/>
                        </a:spcBef>
                        <a:spcAft>
                          <a:spcPts val="0"/>
                        </a:spcAft>
                      </a:pPr>
                      <a:r>
                        <a:rPr lang="en-US" sz="900" b="1">
                          <a:effectLst/>
                        </a:rPr>
                        <a:t>13</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0.996</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0.995</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dirty="0">
                          <a:effectLst/>
                        </a:rPr>
                        <a:t>0.996</a:t>
                      </a:r>
                      <a:endParaRPr lang="ko-KR" sz="1000" b="1" dirty="0">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0.0004976</a:t>
                      </a:r>
                      <a:endParaRPr lang="ko-KR" sz="1000" b="1">
                        <a:effectLst/>
                        <a:latin typeface="Times New Roman" panose="02020603050405020304" pitchFamily="18" charset="0"/>
                        <a:ea typeface="SimSun" panose="02010600030101010101" pitchFamily="2" charset="-122"/>
                      </a:endParaRPr>
                    </a:p>
                  </a:txBody>
                  <a:tcPr marL="53648" marR="53648" marT="0" marB="0" anchor="ctr"/>
                </a:tc>
              </a:tr>
              <a:tr h="220884">
                <a:tc>
                  <a:txBody>
                    <a:bodyPr/>
                    <a:lstStyle/>
                    <a:p>
                      <a:pPr algn="ctr">
                        <a:lnSpc>
                          <a:spcPct val="107000"/>
                        </a:lnSpc>
                        <a:spcBef>
                          <a:spcPts val="600"/>
                        </a:spcBef>
                        <a:spcAft>
                          <a:spcPts val="0"/>
                        </a:spcAft>
                      </a:pPr>
                      <a:r>
                        <a:rPr lang="en-US" sz="900" b="1">
                          <a:effectLst/>
                        </a:rPr>
                        <a:t>12</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0.996</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0.994</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0.995</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dirty="0">
                          <a:effectLst/>
                        </a:rPr>
                        <a:t>0.0006616</a:t>
                      </a:r>
                      <a:endParaRPr lang="ko-KR" sz="1000" b="1" dirty="0">
                        <a:effectLst/>
                        <a:latin typeface="Times New Roman" panose="02020603050405020304" pitchFamily="18" charset="0"/>
                        <a:ea typeface="SimSun" panose="02010600030101010101" pitchFamily="2" charset="-122"/>
                      </a:endParaRPr>
                    </a:p>
                  </a:txBody>
                  <a:tcPr marL="53648" marR="53648" marT="0" marB="0" anchor="ctr"/>
                </a:tc>
              </a:tr>
              <a:tr h="220884">
                <a:tc>
                  <a:txBody>
                    <a:bodyPr/>
                    <a:lstStyle/>
                    <a:p>
                      <a:pPr algn="ctr">
                        <a:lnSpc>
                          <a:spcPct val="107000"/>
                        </a:lnSpc>
                        <a:spcBef>
                          <a:spcPts val="600"/>
                        </a:spcBef>
                        <a:spcAft>
                          <a:spcPts val="0"/>
                        </a:spcAft>
                      </a:pPr>
                      <a:r>
                        <a:rPr lang="en-US" sz="900" b="1">
                          <a:effectLst/>
                        </a:rPr>
                        <a:t>11</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0.996</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0.992</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0.994</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dirty="0">
                          <a:effectLst/>
                        </a:rPr>
                        <a:t>0.0009391</a:t>
                      </a:r>
                      <a:endParaRPr lang="ko-KR" sz="1000" b="1" dirty="0">
                        <a:effectLst/>
                        <a:latin typeface="Times New Roman" panose="02020603050405020304" pitchFamily="18" charset="0"/>
                        <a:ea typeface="SimSun" panose="02010600030101010101" pitchFamily="2" charset="-122"/>
                      </a:endParaRPr>
                    </a:p>
                  </a:txBody>
                  <a:tcPr marL="53648" marR="53648" marT="0" marB="0" anchor="ctr"/>
                </a:tc>
              </a:tr>
              <a:tr h="220884">
                <a:tc>
                  <a:txBody>
                    <a:bodyPr/>
                    <a:lstStyle/>
                    <a:p>
                      <a:pPr algn="ctr">
                        <a:lnSpc>
                          <a:spcPct val="107000"/>
                        </a:lnSpc>
                        <a:spcBef>
                          <a:spcPts val="600"/>
                        </a:spcBef>
                        <a:spcAft>
                          <a:spcPts val="0"/>
                        </a:spcAft>
                      </a:pPr>
                      <a:r>
                        <a:rPr lang="en-US" sz="900" b="1">
                          <a:effectLst/>
                        </a:rPr>
                        <a:t>10</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0.994</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0.991</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0.993</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dirty="0">
                          <a:effectLst/>
                        </a:rPr>
                        <a:t>0.0009256</a:t>
                      </a:r>
                      <a:endParaRPr lang="ko-KR" sz="1000" b="1" dirty="0">
                        <a:effectLst/>
                        <a:latin typeface="Times New Roman" panose="02020603050405020304" pitchFamily="18" charset="0"/>
                        <a:ea typeface="SimSun" panose="02010600030101010101" pitchFamily="2" charset="-122"/>
                      </a:endParaRPr>
                    </a:p>
                  </a:txBody>
                  <a:tcPr marL="53648" marR="53648" marT="0" marB="0" anchor="ctr"/>
                </a:tc>
              </a:tr>
              <a:tr h="220884">
                <a:tc>
                  <a:txBody>
                    <a:bodyPr/>
                    <a:lstStyle/>
                    <a:p>
                      <a:pPr algn="ctr">
                        <a:lnSpc>
                          <a:spcPct val="107000"/>
                        </a:lnSpc>
                        <a:spcBef>
                          <a:spcPts val="600"/>
                        </a:spcBef>
                        <a:spcAft>
                          <a:spcPts val="0"/>
                        </a:spcAft>
                      </a:pPr>
                      <a:r>
                        <a:rPr lang="en-US" sz="900" b="1">
                          <a:effectLst/>
                        </a:rPr>
                        <a:t>9</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0.994</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0.990</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0.992</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dirty="0">
                          <a:effectLst/>
                        </a:rPr>
                        <a:t>0.0012287</a:t>
                      </a:r>
                      <a:endParaRPr lang="ko-KR" sz="1000" b="1" dirty="0">
                        <a:effectLst/>
                        <a:latin typeface="Times New Roman" panose="02020603050405020304" pitchFamily="18" charset="0"/>
                        <a:ea typeface="SimSun" panose="02010600030101010101" pitchFamily="2" charset="-122"/>
                      </a:endParaRPr>
                    </a:p>
                  </a:txBody>
                  <a:tcPr marL="53648" marR="53648" marT="0" marB="0" anchor="ctr"/>
                </a:tc>
              </a:tr>
              <a:tr h="220884">
                <a:tc>
                  <a:txBody>
                    <a:bodyPr/>
                    <a:lstStyle/>
                    <a:p>
                      <a:pPr algn="ctr">
                        <a:lnSpc>
                          <a:spcPct val="107000"/>
                        </a:lnSpc>
                        <a:spcBef>
                          <a:spcPts val="600"/>
                        </a:spcBef>
                        <a:spcAft>
                          <a:spcPts val="0"/>
                        </a:spcAft>
                      </a:pPr>
                      <a:r>
                        <a:rPr lang="en-US" sz="900" b="1">
                          <a:effectLst/>
                        </a:rPr>
                        <a:t>8</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0.993</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0.985</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0.990</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dirty="0">
                          <a:effectLst/>
                        </a:rPr>
                        <a:t>0.0016697</a:t>
                      </a:r>
                      <a:endParaRPr lang="ko-KR" sz="1000" b="1" dirty="0">
                        <a:effectLst/>
                        <a:latin typeface="Times New Roman" panose="02020603050405020304" pitchFamily="18" charset="0"/>
                        <a:ea typeface="SimSun" panose="02010600030101010101" pitchFamily="2" charset="-122"/>
                      </a:endParaRPr>
                    </a:p>
                  </a:txBody>
                  <a:tcPr marL="53648" marR="53648" marT="0" marB="0" anchor="ctr"/>
                </a:tc>
              </a:tr>
              <a:tr h="220884">
                <a:tc>
                  <a:txBody>
                    <a:bodyPr/>
                    <a:lstStyle/>
                    <a:p>
                      <a:pPr algn="ctr">
                        <a:lnSpc>
                          <a:spcPct val="107000"/>
                        </a:lnSpc>
                        <a:spcBef>
                          <a:spcPts val="600"/>
                        </a:spcBef>
                        <a:spcAft>
                          <a:spcPts val="0"/>
                        </a:spcAft>
                      </a:pPr>
                      <a:r>
                        <a:rPr lang="en-US" sz="900" b="1">
                          <a:effectLst/>
                        </a:rPr>
                        <a:t>7</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0.992</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0.986</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0.988</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0.0016756</a:t>
                      </a:r>
                      <a:endParaRPr lang="ko-KR" sz="1000" b="1">
                        <a:effectLst/>
                        <a:latin typeface="Times New Roman" panose="02020603050405020304" pitchFamily="18" charset="0"/>
                        <a:ea typeface="SimSun" panose="02010600030101010101" pitchFamily="2" charset="-122"/>
                      </a:endParaRPr>
                    </a:p>
                  </a:txBody>
                  <a:tcPr marL="53648" marR="53648" marT="0" marB="0" anchor="ctr"/>
                </a:tc>
              </a:tr>
              <a:tr h="220884">
                <a:tc>
                  <a:txBody>
                    <a:bodyPr/>
                    <a:lstStyle/>
                    <a:p>
                      <a:pPr algn="ctr">
                        <a:lnSpc>
                          <a:spcPct val="107000"/>
                        </a:lnSpc>
                        <a:spcBef>
                          <a:spcPts val="600"/>
                        </a:spcBef>
                        <a:spcAft>
                          <a:spcPts val="0"/>
                        </a:spcAft>
                      </a:pPr>
                      <a:r>
                        <a:rPr lang="en-US" sz="900" b="1">
                          <a:effectLst/>
                        </a:rPr>
                        <a:t>6</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0.988</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0.981</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0.985</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dirty="0">
                          <a:effectLst/>
                        </a:rPr>
                        <a:t>0.0022103</a:t>
                      </a:r>
                      <a:endParaRPr lang="ko-KR" sz="1000" b="1" dirty="0">
                        <a:effectLst/>
                        <a:latin typeface="Times New Roman" panose="02020603050405020304" pitchFamily="18" charset="0"/>
                        <a:ea typeface="SimSun" panose="02010600030101010101" pitchFamily="2" charset="-122"/>
                      </a:endParaRPr>
                    </a:p>
                  </a:txBody>
                  <a:tcPr marL="53648" marR="53648" marT="0" marB="0" anchor="ctr"/>
                </a:tc>
              </a:tr>
              <a:tr h="220884">
                <a:tc>
                  <a:txBody>
                    <a:bodyPr/>
                    <a:lstStyle/>
                    <a:p>
                      <a:pPr algn="ctr">
                        <a:lnSpc>
                          <a:spcPct val="107000"/>
                        </a:lnSpc>
                        <a:spcBef>
                          <a:spcPts val="600"/>
                        </a:spcBef>
                        <a:spcAft>
                          <a:spcPts val="0"/>
                        </a:spcAft>
                      </a:pPr>
                      <a:r>
                        <a:rPr lang="en-US" sz="900" b="1">
                          <a:effectLst/>
                        </a:rPr>
                        <a:t>5</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0.988</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0.974</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0.981</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dirty="0">
                          <a:effectLst/>
                        </a:rPr>
                        <a:t>0.0031840</a:t>
                      </a:r>
                      <a:endParaRPr lang="ko-KR" sz="1000" b="1" dirty="0">
                        <a:effectLst/>
                        <a:latin typeface="Times New Roman" panose="02020603050405020304" pitchFamily="18" charset="0"/>
                        <a:ea typeface="SimSun" panose="02010600030101010101" pitchFamily="2" charset="-122"/>
                      </a:endParaRPr>
                    </a:p>
                  </a:txBody>
                  <a:tcPr marL="53648" marR="53648" marT="0" marB="0" anchor="ctr"/>
                </a:tc>
              </a:tr>
              <a:tr h="220884">
                <a:tc>
                  <a:txBody>
                    <a:bodyPr/>
                    <a:lstStyle/>
                    <a:p>
                      <a:pPr algn="ctr">
                        <a:lnSpc>
                          <a:spcPct val="107000"/>
                        </a:lnSpc>
                        <a:spcBef>
                          <a:spcPts val="600"/>
                        </a:spcBef>
                        <a:spcAft>
                          <a:spcPts val="0"/>
                        </a:spcAft>
                      </a:pPr>
                      <a:r>
                        <a:rPr lang="en-US" sz="900" b="1">
                          <a:effectLst/>
                        </a:rPr>
                        <a:t>4</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0.981</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0.965</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0.976</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dirty="0">
                          <a:effectLst/>
                        </a:rPr>
                        <a:t>0.0040713</a:t>
                      </a:r>
                      <a:endParaRPr lang="ko-KR" sz="1000" b="1" dirty="0">
                        <a:effectLst/>
                        <a:latin typeface="Times New Roman" panose="02020603050405020304" pitchFamily="18" charset="0"/>
                        <a:ea typeface="SimSun" panose="02010600030101010101" pitchFamily="2" charset="-122"/>
                      </a:endParaRPr>
                    </a:p>
                  </a:txBody>
                  <a:tcPr marL="53648" marR="53648" marT="0" marB="0" anchor="ctr"/>
                </a:tc>
              </a:tr>
              <a:tr h="220884">
                <a:tc>
                  <a:txBody>
                    <a:bodyPr/>
                    <a:lstStyle/>
                    <a:p>
                      <a:pPr algn="ctr">
                        <a:lnSpc>
                          <a:spcPct val="107000"/>
                        </a:lnSpc>
                        <a:spcBef>
                          <a:spcPts val="600"/>
                        </a:spcBef>
                        <a:spcAft>
                          <a:spcPts val="0"/>
                        </a:spcAft>
                      </a:pPr>
                      <a:r>
                        <a:rPr lang="en-US" sz="900" b="1">
                          <a:effectLst/>
                        </a:rPr>
                        <a:t>3</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0.976</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0.952</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0.967</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dirty="0">
                          <a:effectLst/>
                        </a:rPr>
                        <a:t>0.0056249</a:t>
                      </a:r>
                      <a:endParaRPr lang="ko-KR" sz="1000" b="1" dirty="0">
                        <a:effectLst/>
                        <a:latin typeface="Times New Roman" panose="02020603050405020304" pitchFamily="18" charset="0"/>
                        <a:ea typeface="SimSun" panose="02010600030101010101" pitchFamily="2" charset="-122"/>
                      </a:endParaRPr>
                    </a:p>
                  </a:txBody>
                  <a:tcPr marL="53648" marR="53648" marT="0" marB="0" anchor="ctr"/>
                </a:tc>
              </a:tr>
              <a:tr h="220884">
                <a:tc>
                  <a:txBody>
                    <a:bodyPr/>
                    <a:lstStyle/>
                    <a:p>
                      <a:pPr algn="ctr">
                        <a:lnSpc>
                          <a:spcPct val="107000"/>
                        </a:lnSpc>
                        <a:spcBef>
                          <a:spcPts val="600"/>
                        </a:spcBef>
                        <a:spcAft>
                          <a:spcPts val="0"/>
                        </a:spcAft>
                      </a:pPr>
                      <a:r>
                        <a:rPr lang="en-US" sz="900" b="1">
                          <a:effectLst/>
                        </a:rPr>
                        <a:t>2</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0.964</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0.919</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0.944</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0.0140100</a:t>
                      </a:r>
                      <a:endParaRPr lang="ko-KR" sz="1000" b="1">
                        <a:effectLst/>
                        <a:latin typeface="Times New Roman" panose="02020603050405020304" pitchFamily="18" charset="0"/>
                        <a:ea typeface="SimSun" panose="02010600030101010101" pitchFamily="2" charset="-122"/>
                      </a:endParaRPr>
                    </a:p>
                  </a:txBody>
                  <a:tcPr marL="53648" marR="53648" marT="0" marB="0" anchor="ctr"/>
                </a:tc>
              </a:tr>
              <a:tr h="220884">
                <a:tc>
                  <a:txBody>
                    <a:bodyPr/>
                    <a:lstStyle/>
                    <a:p>
                      <a:pPr algn="ctr">
                        <a:lnSpc>
                          <a:spcPct val="107000"/>
                        </a:lnSpc>
                        <a:spcBef>
                          <a:spcPts val="600"/>
                        </a:spcBef>
                        <a:spcAft>
                          <a:spcPts val="0"/>
                        </a:spcAft>
                      </a:pPr>
                      <a:r>
                        <a:rPr lang="en-US" sz="900" b="1">
                          <a:effectLst/>
                        </a:rPr>
                        <a:t>1</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0.943</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0.842</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a:effectLst/>
                        </a:rPr>
                        <a:t>0.899</a:t>
                      </a:r>
                      <a:endParaRPr lang="ko-KR" sz="1000" b="1">
                        <a:effectLst/>
                        <a:latin typeface="Times New Roman" panose="02020603050405020304" pitchFamily="18" charset="0"/>
                        <a:ea typeface="SimSun" panose="02010600030101010101" pitchFamily="2" charset="-122"/>
                      </a:endParaRPr>
                    </a:p>
                  </a:txBody>
                  <a:tcPr marL="53648" marR="53648" marT="0" marB="0" anchor="ctr"/>
                </a:tc>
                <a:tc>
                  <a:txBody>
                    <a:bodyPr/>
                    <a:lstStyle/>
                    <a:p>
                      <a:pPr algn="ctr">
                        <a:lnSpc>
                          <a:spcPct val="107000"/>
                        </a:lnSpc>
                        <a:spcBef>
                          <a:spcPts val="600"/>
                        </a:spcBef>
                        <a:spcAft>
                          <a:spcPts val="0"/>
                        </a:spcAft>
                      </a:pPr>
                      <a:r>
                        <a:rPr lang="en-GB" sz="900" b="1" dirty="0">
                          <a:effectLst/>
                        </a:rPr>
                        <a:t>0.0268172</a:t>
                      </a:r>
                      <a:endParaRPr lang="ko-KR" sz="1000" b="1" dirty="0">
                        <a:effectLst/>
                        <a:latin typeface="Times New Roman" panose="02020603050405020304" pitchFamily="18" charset="0"/>
                        <a:ea typeface="SimSun" panose="02010600030101010101" pitchFamily="2" charset="-122"/>
                      </a:endParaRPr>
                    </a:p>
                  </a:txBody>
                  <a:tcPr marL="53648" marR="53648" marT="0" marB="0" anchor="ctr"/>
                </a:tc>
              </a:tr>
            </a:tbl>
          </a:graphicData>
        </a:graphic>
      </p:graphicFrame>
    </p:spTree>
    <p:extLst>
      <p:ext uri="{BB962C8B-B14F-4D97-AF65-F5344CB8AC3E}">
        <p14:creationId xmlns:p14="http://schemas.microsoft.com/office/powerpoint/2010/main" val="4091271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908720"/>
            <a:ext cx="8789440" cy="1908215"/>
          </a:xfrm>
          <a:prstGeom prst="rect">
            <a:avLst/>
          </a:prstGeom>
          <a:noFill/>
        </p:spPr>
        <p:txBody>
          <a:bodyPr wrap="square" rtlCol="0">
            <a:spAutoFit/>
          </a:bodyPr>
          <a:lstStyle/>
          <a:p>
            <a:r>
              <a:rPr lang="en-US" altLang="ko-KR" sz="2000" b="1" dirty="0" smtClean="0">
                <a:solidFill>
                  <a:srgbClr val="002060"/>
                </a:solidFill>
              </a:rPr>
              <a:t>2019 May Meeting:</a:t>
            </a:r>
          </a:p>
          <a:p>
            <a:pPr marL="285750" indent="-285750">
              <a:buFont typeface="Arial" panose="020B0604020202020204" pitchFamily="34" charset="0"/>
              <a:buChar char="•"/>
            </a:pPr>
            <a:r>
              <a:rPr lang="en-US" altLang="ko-KR" sz="2000" b="1" dirty="0" smtClean="0">
                <a:solidFill>
                  <a:srgbClr val="C00000"/>
                </a:solidFill>
              </a:rPr>
              <a:t>C348</a:t>
            </a:r>
            <a:r>
              <a:rPr lang="en-US" altLang="ko-KR" sz="2000" b="1" dirty="0">
                <a:solidFill>
                  <a:srgbClr val="C00000"/>
                </a:solidFill>
              </a:rPr>
              <a:t>: Number of viewers and MOS </a:t>
            </a:r>
            <a:r>
              <a:rPr lang="en-US" altLang="ko-KR" sz="2000" b="1" dirty="0" smtClean="0">
                <a:solidFill>
                  <a:srgbClr val="C00000"/>
                </a:solidFill>
              </a:rPr>
              <a:t>values, Korea </a:t>
            </a:r>
            <a:r>
              <a:rPr lang="en-US" altLang="ko-KR" sz="2000" b="1" dirty="0">
                <a:solidFill>
                  <a:srgbClr val="C00000"/>
                </a:solidFill>
              </a:rPr>
              <a:t>(Republic </a:t>
            </a:r>
            <a:r>
              <a:rPr lang="en-US" altLang="ko-KR" sz="2000" b="1" dirty="0" smtClean="0">
                <a:solidFill>
                  <a:srgbClr val="C00000"/>
                </a:solidFill>
              </a:rPr>
              <a:t>of). </a:t>
            </a:r>
          </a:p>
          <a:p>
            <a:pPr algn="ctr"/>
            <a:endParaRPr lang="en-GB" altLang="ko-KR" sz="2000" b="1" dirty="0" smtClean="0"/>
          </a:p>
          <a:p>
            <a:pPr algn="ctr"/>
            <a:r>
              <a:rPr lang="en-GB" altLang="ko-KR" sz="2000" b="1" dirty="0" smtClean="0"/>
              <a:t>Scatter </a:t>
            </a:r>
            <a:r>
              <a:rPr lang="en-GB" altLang="ko-KR" sz="2000" b="1" dirty="0"/>
              <a:t>plot between the MOS scores obtained by averaging </a:t>
            </a:r>
            <a:r>
              <a:rPr lang="en-GB" altLang="ko-KR" sz="2000" b="1" dirty="0">
                <a:solidFill>
                  <a:srgbClr val="FF0000"/>
                </a:solidFill>
              </a:rPr>
              <a:t>24</a:t>
            </a:r>
            <a:r>
              <a:rPr lang="en-GB" altLang="ko-KR" sz="2000" b="1" dirty="0"/>
              <a:t> viewers and the MOS scores obtained by averaging 20 viewers. </a:t>
            </a:r>
            <a:r>
              <a:rPr lang="en-GB" altLang="ko-KR" sz="2000" b="1" dirty="0" smtClean="0"/>
              <a:t>(</a:t>
            </a:r>
            <a:r>
              <a:rPr lang="en-GB" altLang="ko-KR" sz="2000" b="1" dirty="0" smtClean="0">
                <a:solidFill>
                  <a:srgbClr val="FF0000"/>
                </a:solidFill>
              </a:rPr>
              <a:t>maximum</a:t>
            </a:r>
            <a:r>
              <a:rPr lang="en-GB" altLang="ko-KR" sz="2000" b="1" dirty="0" smtClean="0"/>
              <a:t> correlation)</a:t>
            </a:r>
            <a:endParaRPr lang="en-US" altLang="ko-KR" sz="2000" b="1" dirty="0" smtClean="0">
              <a:solidFill>
                <a:srgbClr val="C00000"/>
              </a:solidFill>
            </a:endParaRPr>
          </a:p>
          <a:p>
            <a:pPr algn="ctr"/>
            <a:endParaRPr lang="ko-KR" altLang="en-US" b="1" dirty="0"/>
          </a:p>
        </p:txBody>
      </p:sp>
      <p:pic>
        <p:nvPicPr>
          <p:cNvPr id="14" name="그림 13"/>
          <p:cNvPicPr/>
          <p:nvPr/>
        </p:nvPicPr>
        <p:blipFill>
          <a:blip r:embed="rId3" cstate="print">
            <a:extLst>
              <a:ext uri="{28A0092B-C50C-407E-A947-70E740481C1C}">
                <a14:useLocalDpi xmlns:a14="http://schemas.microsoft.com/office/drawing/2010/main" val="0"/>
              </a:ext>
            </a:extLst>
          </a:blip>
          <a:stretch>
            <a:fillRect/>
          </a:stretch>
        </p:blipFill>
        <p:spPr>
          <a:xfrm>
            <a:off x="1331640" y="2564904"/>
            <a:ext cx="5976664" cy="4165982"/>
          </a:xfrm>
          <a:prstGeom prst="rect">
            <a:avLst/>
          </a:prstGeom>
        </p:spPr>
      </p:pic>
    </p:spTree>
    <p:extLst>
      <p:ext uri="{BB962C8B-B14F-4D97-AF65-F5344CB8AC3E}">
        <p14:creationId xmlns:p14="http://schemas.microsoft.com/office/powerpoint/2010/main" val="821841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1412776"/>
            <a:ext cx="7772400" cy="1470025"/>
          </a:xfrm>
          <a:ln>
            <a:noFill/>
          </a:ln>
        </p:spPr>
        <p:txBody>
          <a:bodyPr>
            <a:noAutofit/>
          </a:bodyPr>
          <a:lstStyle/>
          <a:p>
            <a:pPr algn="ctr">
              <a:lnSpc>
                <a:spcPct val="150000"/>
              </a:lnSpc>
            </a:pPr>
            <a:r>
              <a:rPr lang="en-US" altLang="ko-KR" sz="3200" b="1" dirty="0" smtClean="0">
                <a:ea typeface="MD아트체" pitchFamily="18" charset="-127"/>
                <a:cs typeface="한컴바탕" pitchFamily="18" charset="2"/>
              </a:rPr>
              <a:t/>
            </a:r>
            <a:br>
              <a:rPr lang="en-US" altLang="ko-KR" sz="3200" b="1" dirty="0" smtClean="0">
                <a:ea typeface="MD아트체" pitchFamily="18" charset="-127"/>
                <a:cs typeface="한컴바탕" pitchFamily="18" charset="2"/>
              </a:rPr>
            </a:br>
            <a:r>
              <a:rPr lang="en-US" altLang="ko-KR" sz="3200" b="1" dirty="0">
                <a:ea typeface="MD아트체" pitchFamily="18" charset="-127"/>
                <a:cs typeface="한컴바탕" pitchFamily="18" charset="2"/>
              </a:rPr>
              <a:t/>
            </a:r>
            <a:br>
              <a:rPr lang="en-US" altLang="ko-KR" sz="3200" b="1" dirty="0">
                <a:ea typeface="MD아트체" pitchFamily="18" charset="-127"/>
                <a:cs typeface="한컴바탕" pitchFamily="18" charset="2"/>
              </a:rPr>
            </a:br>
            <a:endParaRPr lang="ko-KR" altLang="en-US" sz="3200" b="1" dirty="0">
              <a:ea typeface="MD아트체" pitchFamily="18" charset="-127"/>
              <a:cs typeface="한컴바탕" pitchFamily="18" charset="2"/>
            </a:endParaRPr>
          </a:p>
        </p:txBody>
      </p:sp>
      <p:sp>
        <p:nvSpPr>
          <p:cNvPr id="6" name="TextBox 5"/>
          <p:cNvSpPr txBox="1"/>
          <p:nvPr/>
        </p:nvSpPr>
        <p:spPr>
          <a:xfrm>
            <a:off x="247056" y="908720"/>
            <a:ext cx="8789440" cy="1908215"/>
          </a:xfrm>
          <a:prstGeom prst="rect">
            <a:avLst/>
          </a:prstGeom>
          <a:noFill/>
        </p:spPr>
        <p:txBody>
          <a:bodyPr wrap="square" rtlCol="0">
            <a:spAutoFit/>
          </a:bodyPr>
          <a:lstStyle/>
          <a:p>
            <a:r>
              <a:rPr lang="en-US" altLang="ko-KR" sz="2000" b="1" dirty="0" smtClean="0">
                <a:solidFill>
                  <a:srgbClr val="002060"/>
                </a:solidFill>
              </a:rPr>
              <a:t>2019 May Meeting:</a:t>
            </a:r>
          </a:p>
          <a:p>
            <a:pPr marL="285750" indent="-285750">
              <a:buFont typeface="Arial" panose="020B0604020202020204" pitchFamily="34" charset="0"/>
              <a:buChar char="•"/>
            </a:pPr>
            <a:r>
              <a:rPr lang="en-US" altLang="ko-KR" sz="2000" b="1" dirty="0" smtClean="0">
                <a:solidFill>
                  <a:srgbClr val="C00000"/>
                </a:solidFill>
              </a:rPr>
              <a:t>C348</a:t>
            </a:r>
            <a:r>
              <a:rPr lang="en-US" altLang="ko-KR" sz="2000" b="1" dirty="0">
                <a:solidFill>
                  <a:srgbClr val="C00000"/>
                </a:solidFill>
              </a:rPr>
              <a:t>: Number of viewers and MOS </a:t>
            </a:r>
            <a:r>
              <a:rPr lang="en-US" altLang="ko-KR" sz="2000" b="1" dirty="0" smtClean="0">
                <a:solidFill>
                  <a:srgbClr val="C00000"/>
                </a:solidFill>
              </a:rPr>
              <a:t>values, Korea </a:t>
            </a:r>
            <a:r>
              <a:rPr lang="en-US" altLang="ko-KR" sz="2000" b="1" dirty="0">
                <a:solidFill>
                  <a:srgbClr val="C00000"/>
                </a:solidFill>
              </a:rPr>
              <a:t>(Republic </a:t>
            </a:r>
            <a:r>
              <a:rPr lang="en-US" altLang="ko-KR" sz="2000" b="1" dirty="0" smtClean="0">
                <a:solidFill>
                  <a:srgbClr val="C00000"/>
                </a:solidFill>
              </a:rPr>
              <a:t>of). </a:t>
            </a:r>
          </a:p>
          <a:p>
            <a:pPr algn="ctr"/>
            <a:endParaRPr lang="en-GB" altLang="ko-KR" sz="2000" b="1" dirty="0" smtClean="0"/>
          </a:p>
          <a:p>
            <a:pPr algn="ctr"/>
            <a:r>
              <a:rPr lang="en-GB" altLang="ko-KR" sz="2000" b="1" dirty="0" smtClean="0"/>
              <a:t>Scatter </a:t>
            </a:r>
            <a:r>
              <a:rPr lang="en-GB" altLang="ko-KR" sz="2000" b="1" dirty="0"/>
              <a:t>plot between the MOS scores obtained by averaging </a:t>
            </a:r>
            <a:r>
              <a:rPr lang="en-GB" altLang="ko-KR" sz="2000" b="1" dirty="0">
                <a:solidFill>
                  <a:srgbClr val="FF0000"/>
                </a:solidFill>
              </a:rPr>
              <a:t>24</a:t>
            </a:r>
            <a:r>
              <a:rPr lang="en-GB" altLang="ko-KR" sz="2000" b="1" dirty="0"/>
              <a:t> viewers and the MOS scores obtained by averaging 20 viewers. </a:t>
            </a:r>
            <a:r>
              <a:rPr lang="en-GB" altLang="ko-KR" sz="2000" b="1" dirty="0" smtClean="0"/>
              <a:t>(</a:t>
            </a:r>
            <a:r>
              <a:rPr lang="en-GB" altLang="ko-KR" sz="2000" b="1" dirty="0" smtClean="0">
                <a:solidFill>
                  <a:srgbClr val="FF0000"/>
                </a:solidFill>
              </a:rPr>
              <a:t>minimum</a:t>
            </a:r>
            <a:r>
              <a:rPr lang="en-GB" altLang="ko-KR" sz="2000" b="1" dirty="0" smtClean="0"/>
              <a:t> correlation)</a:t>
            </a:r>
            <a:endParaRPr lang="en-US" altLang="ko-KR" sz="2000" b="1" dirty="0" smtClean="0">
              <a:solidFill>
                <a:srgbClr val="C00000"/>
              </a:solidFill>
            </a:endParaRPr>
          </a:p>
          <a:p>
            <a:pPr algn="ctr"/>
            <a:endParaRPr lang="ko-KR" altLang="en-US" b="1" dirty="0"/>
          </a:p>
        </p:txBody>
      </p:sp>
      <p:pic>
        <p:nvPicPr>
          <p:cNvPr id="5" name="그림 4"/>
          <p:cNvPicPr/>
          <p:nvPr/>
        </p:nvPicPr>
        <p:blipFill>
          <a:blip r:embed="rId3" cstate="print">
            <a:extLst>
              <a:ext uri="{28A0092B-C50C-407E-A947-70E740481C1C}">
                <a14:useLocalDpi xmlns:a14="http://schemas.microsoft.com/office/drawing/2010/main" val="0"/>
              </a:ext>
            </a:extLst>
          </a:blip>
          <a:stretch>
            <a:fillRect/>
          </a:stretch>
        </p:blipFill>
        <p:spPr>
          <a:xfrm>
            <a:off x="1475656" y="2564904"/>
            <a:ext cx="6120680" cy="4104456"/>
          </a:xfrm>
          <a:prstGeom prst="rect">
            <a:avLst/>
          </a:prstGeom>
        </p:spPr>
      </p:pic>
    </p:spTree>
    <p:extLst>
      <p:ext uri="{BB962C8B-B14F-4D97-AF65-F5344CB8AC3E}">
        <p14:creationId xmlns:p14="http://schemas.microsoft.com/office/powerpoint/2010/main" val="417584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클래식">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42658</TotalTime>
  <Words>1183</Words>
  <Application>Microsoft Office PowerPoint</Application>
  <PresentationFormat>화면 슬라이드 쇼(4:3)</PresentationFormat>
  <Paragraphs>225</Paragraphs>
  <Slides>17</Slides>
  <Notes>17</Notes>
  <HiddenSlides>0</HiddenSlides>
  <MMClips>0</MMClips>
  <ScaleCrop>false</ScaleCrop>
  <HeadingPairs>
    <vt:vector size="6" baseType="variant">
      <vt:variant>
        <vt:lpstr>사용한 글꼴</vt:lpstr>
      </vt:variant>
      <vt:variant>
        <vt:i4>9</vt:i4>
      </vt:variant>
      <vt:variant>
        <vt:lpstr>테마</vt:lpstr>
      </vt:variant>
      <vt:variant>
        <vt:i4>1</vt:i4>
      </vt:variant>
      <vt:variant>
        <vt:lpstr>슬라이드 제목</vt:lpstr>
      </vt:variant>
      <vt:variant>
        <vt:i4>17</vt:i4>
      </vt:variant>
    </vt:vector>
  </HeadingPairs>
  <TitlesOfParts>
    <vt:vector size="27" baseType="lpstr">
      <vt:lpstr>MD아트체</vt:lpstr>
      <vt:lpstr>SimSun</vt:lpstr>
      <vt:lpstr>돋움</vt:lpstr>
      <vt:lpstr>맑은 고딕</vt:lpstr>
      <vt:lpstr>바탕</vt:lpstr>
      <vt:lpstr>한컴바탕</vt:lpstr>
      <vt:lpstr>Arial</vt:lpstr>
      <vt:lpstr>Times New Roman</vt:lpstr>
      <vt:lpstr>Wingdings</vt:lpstr>
      <vt:lpstr>Office 테마</vt:lpstr>
      <vt:lpstr>ITU-T SG12 Question 19 Rapporteur Meeting  Agenda</vt:lpstr>
      <vt:lpstr>  </vt:lpstr>
      <vt:lpstr>  </vt:lpstr>
      <vt:lpstr>  </vt:lpstr>
      <vt:lpstr>  </vt:lpstr>
      <vt:lpstr>  </vt:lpstr>
      <vt:lpstr>  </vt:lpstr>
      <vt:lpstr>  </vt:lpstr>
      <vt:lpstr>  </vt:lpstr>
      <vt:lpstr>  </vt:lpstr>
      <vt:lpstr>  </vt:lpstr>
      <vt:lpstr>  </vt:lpstr>
      <vt:lpstr>  </vt:lpstr>
      <vt:lpstr>  </vt:lpstr>
      <vt:lpstr>  </vt:lpstr>
      <vt:lpstr>  </vt:lpstr>
      <vt:lpstr>  THE END</vt:lpstr>
    </vt:vector>
  </TitlesOfParts>
  <Company>lginnotek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K-mean 분할 클러스터링을 이용한 영상의 stain 오염 검출</dc:title>
  <dc:creator>hong</dc:creator>
  <cp:lastModifiedBy>apc</cp:lastModifiedBy>
  <cp:revision>1472</cp:revision>
  <cp:lastPrinted>2013-06-17T02:53:50Z</cp:lastPrinted>
  <dcterms:created xsi:type="dcterms:W3CDTF">2012-01-26T05:03:39Z</dcterms:created>
  <dcterms:modified xsi:type="dcterms:W3CDTF">2020-03-05T15:51:30Z</dcterms:modified>
</cp:coreProperties>
</file>